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77" r:id="rId4"/>
    <p:sldId id="259" r:id="rId5"/>
    <p:sldId id="278" r:id="rId6"/>
    <p:sldId id="279" r:id="rId7"/>
    <p:sldId id="262" r:id="rId8"/>
    <p:sldId id="260" r:id="rId9"/>
    <p:sldId id="261" r:id="rId10"/>
    <p:sldId id="263" r:id="rId11"/>
    <p:sldId id="265" r:id="rId12"/>
    <p:sldId id="257" r:id="rId13"/>
    <p:sldId id="266" r:id="rId14"/>
    <p:sldId id="267" r:id="rId15"/>
    <p:sldId id="268" r:id="rId16"/>
    <p:sldId id="269" r:id="rId17"/>
    <p:sldId id="270" r:id="rId18"/>
    <p:sldId id="271" r:id="rId19"/>
    <p:sldId id="275" r:id="rId20"/>
    <p:sldId id="282" r:id="rId21"/>
    <p:sldId id="276" r:id="rId22"/>
    <p:sldId id="273" r:id="rId23"/>
    <p:sldId id="274" r:id="rId24"/>
    <p:sldId id="272"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2" autoAdjust="0"/>
    <p:restoredTop sz="94660"/>
  </p:normalViewPr>
  <p:slideViewPr>
    <p:cSldViewPr snapToGrid="0">
      <p:cViewPr varScale="1">
        <p:scale>
          <a:sx n="65" d="100"/>
          <a:sy n="65" d="100"/>
        </p:scale>
        <p:origin x="76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C0A59-46A7-100D-C49E-A2551F82F4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D230EE-5C92-5261-619F-E0F3CD1094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FBB1E1-FF52-8747-FDCC-12B60CC8F72B}"/>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5" name="Footer Placeholder 4">
            <a:extLst>
              <a:ext uri="{FF2B5EF4-FFF2-40B4-BE49-F238E27FC236}">
                <a16:creationId xmlns:a16="http://schemas.microsoft.com/office/drawing/2014/main" id="{079819C8-CF2E-BC8E-BBCF-5CC62951E0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DFCB6E-E4EF-39EA-39E1-6EFFA7A76233}"/>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1738889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23D67D-573B-BABA-DF17-C17AABB6E3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173435A-92B1-383E-5768-2EF33269BF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C0492C-4DA9-C5B7-0067-2538F66B119B}"/>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5" name="Footer Placeholder 4">
            <a:extLst>
              <a:ext uri="{FF2B5EF4-FFF2-40B4-BE49-F238E27FC236}">
                <a16:creationId xmlns:a16="http://schemas.microsoft.com/office/drawing/2014/main" id="{28D9E1BE-C719-7561-C9E6-7357B6370A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33A301-DA95-BD88-A248-98F157D355CE}"/>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36915697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EA5026-9B4E-B442-343B-8A345AF985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A9231D9-84A5-1B18-B9EB-CC7753D010D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45E7D7-767D-67F4-2BE9-E753ABBF5787}"/>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5" name="Footer Placeholder 4">
            <a:extLst>
              <a:ext uri="{FF2B5EF4-FFF2-40B4-BE49-F238E27FC236}">
                <a16:creationId xmlns:a16="http://schemas.microsoft.com/office/drawing/2014/main" id="{4D891A7D-193E-56D0-DE05-EDA460F42A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F3F998-F8F1-EAA0-AC67-8ABAC336A9EB}"/>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1267518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A9A20-1FC9-F2C6-17A0-E0633D2F42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C86A4F-5DDD-70EA-D248-0C661B32F0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45D542-0123-277F-2EF1-A8F20A5B49D2}"/>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5" name="Footer Placeholder 4">
            <a:extLst>
              <a:ext uri="{FF2B5EF4-FFF2-40B4-BE49-F238E27FC236}">
                <a16:creationId xmlns:a16="http://schemas.microsoft.com/office/drawing/2014/main" id="{26555D38-4937-F9ED-1441-3AFD973D8F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85D1A4-94FC-BA0D-4620-0FC9AEFA421A}"/>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1958818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80E4C-E113-F4EE-1DB5-41BCA81EE4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F6A608-C7DC-C2E5-1D45-02283EFA55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A6ECE6-0A84-430F-56A0-BA5AE5711935}"/>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5" name="Footer Placeholder 4">
            <a:extLst>
              <a:ext uri="{FF2B5EF4-FFF2-40B4-BE49-F238E27FC236}">
                <a16:creationId xmlns:a16="http://schemas.microsoft.com/office/drawing/2014/main" id="{DDF14711-2F10-9A07-322C-7A23655516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F231B6-65A8-16F7-87BB-6DC9E4F925D3}"/>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260133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DE27C-42AE-BDC9-BDCF-3E323CAA9F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F56D47-5E37-C9CD-D6C9-C3879513CBA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08352D-CB97-3187-1CB5-7351794294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3D62B58-BD49-1193-8527-CC89829289DB}"/>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6" name="Footer Placeholder 5">
            <a:extLst>
              <a:ext uri="{FF2B5EF4-FFF2-40B4-BE49-F238E27FC236}">
                <a16:creationId xmlns:a16="http://schemas.microsoft.com/office/drawing/2014/main" id="{C46878DD-5187-0693-5531-66DCD13A11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5570B4-BC89-03FE-0128-55D97673BDBF}"/>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12720006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20553-BB08-2665-6BD9-7E9225F1FD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B27DC3E-B3F8-FC01-C678-7BA971E4774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9E2258-497A-3D7F-8B1C-80CE033C69B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9D4755-F958-8AA7-84BC-E08DCE815E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168A69-98FE-6B52-9B39-AAE2B18467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FF3A456-4712-FD73-6CDA-63C56D1FB14D}"/>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8" name="Footer Placeholder 7">
            <a:extLst>
              <a:ext uri="{FF2B5EF4-FFF2-40B4-BE49-F238E27FC236}">
                <a16:creationId xmlns:a16="http://schemas.microsoft.com/office/drawing/2014/main" id="{86E42219-2C0F-4F7A-74FA-694399C07F1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7A4302-3A3A-007C-B910-04D0DB8D5996}"/>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641060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57004-7435-662F-7FF6-E01309B7E9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FFF807-FAFB-3C66-AA92-177377C79E9F}"/>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4" name="Footer Placeholder 3">
            <a:extLst>
              <a:ext uri="{FF2B5EF4-FFF2-40B4-BE49-F238E27FC236}">
                <a16:creationId xmlns:a16="http://schemas.microsoft.com/office/drawing/2014/main" id="{FD5C667C-2792-64A3-15D3-CA3AB51560A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0FAE419-CFBB-41BE-F10F-2132CF836EEA}"/>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31366711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743E68-6F02-4E9F-E3A9-9B12DCB61CB7}"/>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3" name="Footer Placeholder 2">
            <a:extLst>
              <a:ext uri="{FF2B5EF4-FFF2-40B4-BE49-F238E27FC236}">
                <a16:creationId xmlns:a16="http://schemas.microsoft.com/office/drawing/2014/main" id="{822C4CBB-F497-E15B-8B8F-39CB55910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82D840-F328-3772-3A90-C51FC938871F}"/>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3956540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3703E-D0A5-E63A-8A89-BCCBEB1E98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22FD150-3680-E466-0BAF-ECE11F7354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08B8637-48E9-6251-AD59-F84447CFBE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675276-F0EA-0FEB-CED7-54236A3C68FE}"/>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6" name="Footer Placeholder 5">
            <a:extLst>
              <a:ext uri="{FF2B5EF4-FFF2-40B4-BE49-F238E27FC236}">
                <a16:creationId xmlns:a16="http://schemas.microsoft.com/office/drawing/2014/main" id="{3E1438FD-E653-7147-E744-F896C6C003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09F00E-0790-ABFF-7E3C-ED9D5E25EA52}"/>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1236535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F674F-AAF3-A6BA-1069-CD58EBC23F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487A6D3-BB01-4435-A326-D85AB08B7D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F4D60D-CC72-CB49-3BF6-46CC73B5C3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B0240E-F539-03C6-7DE8-645B97665FAA}"/>
              </a:ext>
            </a:extLst>
          </p:cNvPr>
          <p:cNvSpPr>
            <a:spLocks noGrp="1"/>
          </p:cNvSpPr>
          <p:nvPr>
            <p:ph type="dt" sz="half" idx="10"/>
          </p:nvPr>
        </p:nvSpPr>
        <p:spPr/>
        <p:txBody>
          <a:bodyPr/>
          <a:lstStyle/>
          <a:p>
            <a:fld id="{121FDAD8-217D-43C1-9646-8DE926431EA1}" type="datetimeFigureOut">
              <a:rPr lang="en-US" smtClean="0"/>
              <a:t>12/21/2023</a:t>
            </a:fld>
            <a:endParaRPr lang="en-US"/>
          </a:p>
        </p:txBody>
      </p:sp>
      <p:sp>
        <p:nvSpPr>
          <p:cNvPr id="6" name="Footer Placeholder 5">
            <a:extLst>
              <a:ext uri="{FF2B5EF4-FFF2-40B4-BE49-F238E27FC236}">
                <a16:creationId xmlns:a16="http://schemas.microsoft.com/office/drawing/2014/main" id="{1A2158FC-1D53-C8AD-A4F5-D9F53C141E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936106-A6A4-AB59-72D3-3AF8CEDFF327}"/>
              </a:ext>
            </a:extLst>
          </p:cNvPr>
          <p:cNvSpPr>
            <a:spLocks noGrp="1"/>
          </p:cNvSpPr>
          <p:nvPr>
            <p:ph type="sldNum" sz="quarter" idx="12"/>
          </p:nvPr>
        </p:nvSpPr>
        <p:spPr/>
        <p:txBody>
          <a:bodyPr/>
          <a:lstStyle/>
          <a:p>
            <a:fld id="{6EEB5CE5-AD6E-4C64-8052-B0CCC73068C7}" type="slidenum">
              <a:rPr lang="en-US" smtClean="0"/>
              <a:t>‹#›</a:t>
            </a:fld>
            <a:endParaRPr lang="en-US"/>
          </a:p>
        </p:txBody>
      </p:sp>
    </p:spTree>
    <p:extLst>
      <p:ext uri="{BB962C8B-B14F-4D97-AF65-F5344CB8AC3E}">
        <p14:creationId xmlns:p14="http://schemas.microsoft.com/office/powerpoint/2010/main" val="2141734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2C2849-B2F9-AB2C-735B-F6BF9831E5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53BB72-E051-68EE-2CBB-AC3C3C1554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065091-6EFD-B592-779D-C06448534B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1FDAD8-217D-43C1-9646-8DE926431EA1}" type="datetimeFigureOut">
              <a:rPr lang="en-US" smtClean="0"/>
              <a:t>12/21/2023</a:t>
            </a:fld>
            <a:endParaRPr lang="en-US"/>
          </a:p>
        </p:txBody>
      </p:sp>
      <p:sp>
        <p:nvSpPr>
          <p:cNvPr id="5" name="Footer Placeholder 4">
            <a:extLst>
              <a:ext uri="{FF2B5EF4-FFF2-40B4-BE49-F238E27FC236}">
                <a16:creationId xmlns:a16="http://schemas.microsoft.com/office/drawing/2014/main" id="{BBD34D16-060E-B841-BB22-17000D4FC8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35EB3B3-FCAD-C931-6B57-F38095C1C3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EB5CE5-AD6E-4C64-8052-B0CCC73068C7}" type="slidenum">
              <a:rPr lang="en-US" smtClean="0"/>
              <a:t>‹#›</a:t>
            </a:fld>
            <a:endParaRPr lang="en-US"/>
          </a:p>
        </p:txBody>
      </p:sp>
    </p:spTree>
    <p:extLst>
      <p:ext uri="{BB962C8B-B14F-4D97-AF65-F5344CB8AC3E}">
        <p14:creationId xmlns:p14="http://schemas.microsoft.com/office/powerpoint/2010/main" val="17351473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www.linkedin.com/in/kenneth-imade/" TargetMode="External"/><Relationship Id="rId1" Type="http://schemas.openxmlformats.org/officeDocument/2006/relationships/slideLayout" Target="../slideLayouts/slideLayout1.xml"/><Relationship Id="rId5" Type="http://schemas.openxmlformats.org/officeDocument/2006/relationships/hyperlink" Target="https://unsplash.com/photos/a-person-holding-a-tablet-87ev1NvhDsU?utm_content=creditCopyText&amp;utm_medium=referral&amp;utm_source=unsplash" TargetMode="External"/><Relationship Id="rId4" Type="http://schemas.openxmlformats.org/officeDocument/2006/relationships/hyperlink" Target="https://unsplash.com/@lunarts?utm_content=creditCopyText&amp;utm_medium=referral&amp;utm_source=unsplash"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code/karnikakapoor/fetal-health-classification"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1228B4-5ED8-5EB9-242E-D15963B4C027}"/>
              </a:ext>
            </a:extLst>
          </p:cNvPr>
          <p:cNvSpPr>
            <a:spLocks noGrp="1"/>
          </p:cNvSpPr>
          <p:nvPr>
            <p:ph type="ctrTitle"/>
          </p:nvPr>
        </p:nvSpPr>
        <p:spPr>
          <a:xfrm>
            <a:off x="890338" y="640080"/>
            <a:ext cx="3734014" cy="3566160"/>
          </a:xfrm>
        </p:spPr>
        <p:txBody>
          <a:bodyPr anchor="b">
            <a:normAutofit/>
          </a:bodyPr>
          <a:lstStyle/>
          <a:p>
            <a:pPr algn="l"/>
            <a:r>
              <a:rPr lang="en-US" sz="5400" dirty="0">
                <a:latin typeface="Bierstadt Display" panose="020F0502020204030204" pitchFamily="34" charset="0"/>
              </a:rPr>
              <a:t>Developing</a:t>
            </a:r>
            <a:r>
              <a:rPr lang="en-US" sz="5400" dirty="0"/>
              <a:t> </a:t>
            </a:r>
            <a:r>
              <a:rPr lang="en-US" sz="5400" dirty="0">
                <a:latin typeface="Bierstadt Display" panose="020B0004020202020204" pitchFamily="34" charset="0"/>
              </a:rPr>
              <a:t>a fetal classifier.</a:t>
            </a:r>
          </a:p>
        </p:txBody>
      </p:sp>
      <p:sp>
        <p:nvSpPr>
          <p:cNvPr id="3" name="Subtitle 2">
            <a:extLst>
              <a:ext uri="{FF2B5EF4-FFF2-40B4-BE49-F238E27FC236}">
                <a16:creationId xmlns:a16="http://schemas.microsoft.com/office/drawing/2014/main" id="{9C77553B-F5EC-C7F9-75CD-FB4E1DF493E9}"/>
              </a:ext>
            </a:extLst>
          </p:cNvPr>
          <p:cNvSpPr>
            <a:spLocks noGrp="1"/>
          </p:cNvSpPr>
          <p:nvPr>
            <p:ph type="subTitle" idx="1"/>
          </p:nvPr>
        </p:nvSpPr>
        <p:spPr>
          <a:xfrm>
            <a:off x="890339" y="4636008"/>
            <a:ext cx="3734014" cy="639588"/>
          </a:xfrm>
        </p:spPr>
        <p:txBody>
          <a:bodyPr>
            <a:normAutofit fontScale="92500" lnSpcReduction="10000"/>
          </a:bodyPr>
          <a:lstStyle/>
          <a:p>
            <a:pPr algn="l"/>
            <a:r>
              <a:rPr lang="en-US" dirty="0">
                <a:latin typeface="Bierstadt Display" panose="020B0004020202020204" pitchFamily="34" charset="0"/>
              </a:rPr>
              <a:t>A data science project by </a:t>
            </a:r>
            <a:r>
              <a:rPr lang="en-US" dirty="0">
                <a:latin typeface="Bierstadt Display" panose="020B0004020202020204" pitchFamily="34" charset="0"/>
                <a:hlinkClick r:id="rId2">
                  <a:extLst>
                    <a:ext uri="{A12FA001-AC4F-418D-AE19-62706E023703}">
                      <ahyp:hlinkClr xmlns:ahyp="http://schemas.microsoft.com/office/drawing/2018/hyperlinkcolor" val="tx"/>
                    </a:ext>
                  </a:extLst>
                </a:hlinkClick>
              </a:rPr>
              <a:t>Kenneth Imade</a:t>
            </a:r>
            <a:endParaRPr lang="en-US" dirty="0">
              <a:latin typeface="Bierstadt Display" panose="020B0004020202020204" pitchFamily="34" charset="0"/>
            </a:endParaRPr>
          </a:p>
        </p:txBody>
      </p:sp>
      <p:sp>
        <p:nvSpPr>
          <p:cNvPr id="19"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holding an ultrasound picture&#10;&#10;Description automatically generated">
            <a:extLst>
              <a:ext uri="{FF2B5EF4-FFF2-40B4-BE49-F238E27FC236}">
                <a16:creationId xmlns:a16="http://schemas.microsoft.com/office/drawing/2014/main" id="{8F3E0E02-C38C-406C-E01E-97B92AB3404D}"/>
              </a:ext>
            </a:extLst>
          </p:cNvPr>
          <p:cNvPicPr>
            <a:picLocks noChangeAspect="1"/>
          </p:cNvPicPr>
          <p:nvPr/>
        </p:nvPicPr>
        <p:blipFill rotWithShape="1">
          <a:blip r:embed="rId3">
            <a:extLst>
              <a:ext uri="{28A0092B-C50C-407E-A947-70E740481C1C}">
                <a14:useLocalDpi xmlns:a14="http://schemas.microsoft.com/office/drawing/2010/main" val="0"/>
              </a:ext>
            </a:extLst>
          </a:blip>
          <a:srcRect l="12618" r="20429"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6" name="TextBox 5">
            <a:extLst>
              <a:ext uri="{FF2B5EF4-FFF2-40B4-BE49-F238E27FC236}">
                <a16:creationId xmlns:a16="http://schemas.microsoft.com/office/drawing/2014/main" id="{F72FB0B6-DBCC-1F43-E53B-F113F0623677}"/>
              </a:ext>
            </a:extLst>
          </p:cNvPr>
          <p:cNvSpPr txBox="1"/>
          <p:nvPr/>
        </p:nvSpPr>
        <p:spPr>
          <a:xfrm>
            <a:off x="890337" y="6164852"/>
            <a:ext cx="3734013" cy="307777"/>
          </a:xfrm>
          <a:prstGeom prst="rect">
            <a:avLst/>
          </a:prstGeom>
          <a:noFill/>
        </p:spPr>
        <p:txBody>
          <a:bodyPr wrap="square" rtlCol="0">
            <a:spAutoFit/>
          </a:bodyPr>
          <a:lstStyle/>
          <a:p>
            <a:r>
              <a:rPr lang="en-US" sz="1400" dirty="0">
                <a:latin typeface="Bierstadt Display" panose="020B0004020202020204" pitchFamily="34" charset="0"/>
              </a:rPr>
              <a:t>Photo by </a:t>
            </a:r>
            <a:r>
              <a:rPr lang="en-US" sz="1400" dirty="0">
                <a:latin typeface="Bierstadt Display" panose="020B0004020202020204" pitchFamily="34" charset="0"/>
                <a:hlinkClick r:id="rId4">
                  <a:extLst>
                    <a:ext uri="{A12FA001-AC4F-418D-AE19-62706E023703}">
                      <ahyp:hlinkClr xmlns:ahyp="http://schemas.microsoft.com/office/drawing/2018/hyperlinkcolor" val="tx"/>
                    </a:ext>
                  </a:extLst>
                </a:hlinkClick>
              </a:rPr>
              <a:t>Volodymyr </a:t>
            </a:r>
            <a:r>
              <a:rPr lang="en-US" sz="1400" dirty="0" err="1">
                <a:latin typeface="Bierstadt Display" panose="020B0004020202020204" pitchFamily="34" charset="0"/>
                <a:hlinkClick r:id="rId4">
                  <a:extLst>
                    <a:ext uri="{A12FA001-AC4F-418D-AE19-62706E023703}">
                      <ahyp:hlinkClr xmlns:ahyp="http://schemas.microsoft.com/office/drawing/2018/hyperlinkcolor" val="tx"/>
                    </a:ext>
                  </a:extLst>
                </a:hlinkClick>
              </a:rPr>
              <a:t>Hryshchenko</a:t>
            </a:r>
            <a:r>
              <a:rPr lang="en-US" sz="1400" dirty="0">
                <a:latin typeface="Bierstadt Display" panose="020B0004020202020204" pitchFamily="34" charset="0"/>
              </a:rPr>
              <a:t> on </a:t>
            </a:r>
            <a:r>
              <a:rPr lang="en-US" sz="1400" dirty="0" err="1">
                <a:latin typeface="Bierstadt Display" panose="020B0004020202020204" pitchFamily="34" charset="0"/>
                <a:hlinkClick r:id="rId5">
                  <a:extLst>
                    <a:ext uri="{A12FA001-AC4F-418D-AE19-62706E023703}">
                      <ahyp:hlinkClr xmlns:ahyp="http://schemas.microsoft.com/office/drawing/2018/hyperlinkcolor" val="tx"/>
                    </a:ext>
                  </a:extLst>
                </a:hlinkClick>
              </a:rPr>
              <a:t>Unsplash</a:t>
            </a:r>
            <a:r>
              <a:rPr lang="en-US" sz="1400" dirty="0">
                <a:latin typeface="Bierstadt Display" panose="020B0004020202020204" pitchFamily="34" charset="0"/>
              </a:rPr>
              <a:t> </a:t>
            </a:r>
          </a:p>
        </p:txBody>
      </p:sp>
    </p:spTree>
    <p:extLst>
      <p:ext uri="{BB962C8B-B14F-4D97-AF65-F5344CB8AC3E}">
        <p14:creationId xmlns:p14="http://schemas.microsoft.com/office/powerpoint/2010/main" val="916397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A diagram of a graph&#10;&#10;Description automatically generated with medium confidence">
            <a:extLst>
              <a:ext uri="{FF2B5EF4-FFF2-40B4-BE49-F238E27FC236}">
                <a16:creationId xmlns:a16="http://schemas.microsoft.com/office/drawing/2014/main" id="{FF0BEF22-6A76-CA40-857D-B945F29E12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1169" y="0"/>
            <a:ext cx="9109661" cy="6858000"/>
          </a:xfrm>
          <a:prstGeom prst="rect">
            <a:avLst/>
          </a:prstGeom>
        </p:spPr>
      </p:pic>
    </p:spTree>
    <p:extLst>
      <p:ext uri="{BB962C8B-B14F-4D97-AF65-F5344CB8AC3E}">
        <p14:creationId xmlns:p14="http://schemas.microsoft.com/office/powerpoint/2010/main" val="2332331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wall painted with an arrow and a dartboard">
            <a:extLst>
              <a:ext uri="{FF2B5EF4-FFF2-40B4-BE49-F238E27FC236}">
                <a16:creationId xmlns:a16="http://schemas.microsoft.com/office/drawing/2014/main" id="{E0C9B042-3FD6-9E5C-C29E-6556AC224DE5}"/>
              </a:ext>
            </a:extLst>
          </p:cNvPr>
          <p:cNvPicPr>
            <a:picLocks noChangeAspect="1"/>
          </p:cNvPicPr>
          <p:nvPr/>
        </p:nvPicPr>
        <p:blipFill rotWithShape="1">
          <a:blip r:embed="rId2">
            <a:alphaModFix amt="40000"/>
          </a:blip>
          <a:srcRect t="10194" b="11135"/>
          <a:stretch/>
        </p:blipFill>
        <p:spPr>
          <a:xfrm>
            <a:off x="20" y="10"/>
            <a:ext cx="12191980" cy="6857990"/>
          </a:xfrm>
          <a:prstGeom prst="rect">
            <a:avLst/>
          </a:prstGeom>
        </p:spPr>
      </p:pic>
      <p:sp>
        <p:nvSpPr>
          <p:cNvPr id="2" name="Title 1">
            <a:extLst>
              <a:ext uri="{FF2B5EF4-FFF2-40B4-BE49-F238E27FC236}">
                <a16:creationId xmlns:a16="http://schemas.microsoft.com/office/drawing/2014/main" id="{855970A0-FB8B-ACDE-02C5-3174F47001B3}"/>
              </a:ext>
            </a:extLst>
          </p:cNvPr>
          <p:cNvSpPr>
            <a:spLocks noGrp="1"/>
          </p:cNvSpPr>
          <p:nvPr>
            <p:ph type="title"/>
          </p:nvPr>
        </p:nvSpPr>
        <p:spPr>
          <a:xfrm>
            <a:off x="965200" y="965200"/>
            <a:ext cx="10261600" cy="3564869"/>
          </a:xfrm>
        </p:spPr>
        <p:txBody>
          <a:bodyPr vert="horz" lIns="91440" tIns="45720" rIns="91440" bIns="45720" rtlCol="0" anchor="b">
            <a:normAutofit/>
          </a:bodyPr>
          <a:lstStyle/>
          <a:p>
            <a:r>
              <a:rPr lang="en-GB" sz="6300" dirty="0">
                <a:ln w="22225">
                  <a:solidFill>
                    <a:schemeClr val="tx1"/>
                  </a:solidFill>
                  <a:miter lim="800000"/>
                </a:ln>
                <a:noFill/>
                <a:latin typeface="Bierstadt Display" panose="020B0004020202020204" pitchFamily="34" charset="0"/>
              </a:rPr>
              <a:t>How does </a:t>
            </a:r>
            <a:r>
              <a:rPr lang="en-GB" sz="6300" dirty="0" err="1">
                <a:ln w="22225">
                  <a:solidFill>
                    <a:schemeClr val="tx1"/>
                  </a:solidFill>
                  <a:miter lim="800000"/>
                </a:ln>
                <a:noFill/>
                <a:latin typeface="Bierstadt Display" panose="020B0004020202020204" pitchFamily="34" charset="0"/>
              </a:rPr>
              <a:t>Fetal</a:t>
            </a:r>
            <a:r>
              <a:rPr lang="en-GB" sz="6300" dirty="0">
                <a:ln w="22225">
                  <a:solidFill>
                    <a:schemeClr val="tx1"/>
                  </a:solidFill>
                  <a:miter lim="800000"/>
                </a:ln>
                <a:noFill/>
                <a:latin typeface="Bierstadt Display" panose="020B0004020202020204" pitchFamily="34" charset="0"/>
              </a:rPr>
              <a:t> health change with respect to these variables?</a:t>
            </a:r>
            <a:endParaRPr lang="en-US" sz="6300" dirty="0">
              <a:ln w="22225">
                <a:solidFill>
                  <a:schemeClr val="tx1"/>
                </a:solidFill>
                <a:miter lim="800000"/>
              </a:ln>
              <a:noFill/>
              <a:latin typeface="Bierstadt Display" panose="020B0004020202020204" pitchFamily="34" charset="0"/>
            </a:endParaRPr>
          </a:p>
        </p:txBody>
      </p:sp>
    </p:spTree>
    <p:extLst>
      <p:ext uri="{BB962C8B-B14F-4D97-AF65-F5344CB8AC3E}">
        <p14:creationId xmlns:p14="http://schemas.microsoft.com/office/powerpoint/2010/main" val="252501475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with a triangle and triangle with green and red dots&#10;&#10;Description automatically generated with medium confidence">
            <a:extLst>
              <a:ext uri="{FF2B5EF4-FFF2-40B4-BE49-F238E27FC236}">
                <a16:creationId xmlns:a16="http://schemas.microsoft.com/office/drawing/2014/main" id="{F641D16C-B618-F75D-3521-17ED84511B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490" y="0"/>
            <a:ext cx="10671019" cy="6858000"/>
          </a:xfrm>
          <a:prstGeom prst="rect">
            <a:avLst/>
          </a:prstGeom>
        </p:spPr>
      </p:pic>
    </p:spTree>
    <p:extLst>
      <p:ext uri="{BB962C8B-B14F-4D97-AF65-F5344CB8AC3E}">
        <p14:creationId xmlns:p14="http://schemas.microsoft.com/office/powerpoint/2010/main" val="2882306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showing a number of patients with heart disease&#10;&#10;Description automatically generated with medium confidence">
            <a:extLst>
              <a:ext uri="{FF2B5EF4-FFF2-40B4-BE49-F238E27FC236}">
                <a16:creationId xmlns:a16="http://schemas.microsoft.com/office/drawing/2014/main" id="{FF4CCCA5-9191-5573-C1D6-0BB6A30D66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688" y="0"/>
            <a:ext cx="10538624" cy="6858000"/>
          </a:xfrm>
          <a:prstGeom prst="rect">
            <a:avLst/>
          </a:prstGeom>
        </p:spPr>
      </p:pic>
    </p:spTree>
    <p:extLst>
      <p:ext uri="{BB962C8B-B14F-4D97-AF65-F5344CB8AC3E}">
        <p14:creationId xmlns:p14="http://schemas.microsoft.com/office/powerpoint/2010/main" val="2741591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ship&#10;&#10;Description automatically generated with medium confidence">
            <a:extLst>
              <a:ext uri="{FF2B5EF4-FFF2-40B4-BE49-F238E27FC236}">
                <a16:creationId xmlns:a16="http://schemas.microsoft.com/office/drawing/2014/main" id="{EFBCC918-74EE-4EEA-DD0B-C84025011A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645" y="0"/>
            <a:ext cx="10678710" cy="6858000"/>
          </a:xfrm>
          <a:prstGeom prst="rect">
            <a:avLst/>
          </a:prstGeom>
        </p:spPr>
      </p:pic>
    </p:spTree>
    <p:extLst>
      <p:ext uri="{BB962C8B-B14F-4D97-AF65-F5344CB8AC3E}">
        <p14:creationId xmlns:p14="http://schemas.microsoft.com/office/powerpoint/2010/main" val="3455602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13A564-EAA0-1311-A461-F1C940D7857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59657" y="0"/>
            <a:ext cx="10672685" cy="6857999"/>
          </a:xfrm>
          <a:prstGeom prst="rect">
            <a:avLst/>
          </a:prstGeom>
        </p:spPr>
      </p:pic>
    </p:spTree>
    <p:extLst>
      <p:ext uri="{BB962C8B-B14F-4D97-AF65-F5344CB8AC3E}">
        <p14:creationId xmlns:p14="http://schemas.microsoft.com/office/powerpoint/2010/main" val="33699500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Blue blocks and networks technology background">
            <a:extLst>
              <a:ext uri="{FF2B5EF4-FFF2-40B4-BE49-F238E27FC236}">
                <a16:creationId xmlns:a16="http://schemas.microsoft.com/office/drawing/2014/main" id="{17C9AA89-54AC-BA62-E31B-178B6DA2C1EF}"/>
              </a:ext>
            </a:extLst>
          </p:cNvPr>
          <p:cNvPicPr>
            <a:picLocks noChangeAspect="1"/>
          </p:cNvPicPr>
          <p:nvPr/>
        </p:nvPicPr>
        <p:blipFill rotWithShape="1">
          <a:blip r:embed="rId2"/>
          <a:srcRect b="-446"/>
          <a:stretch/>
        </p:blipFill>
        <p:spPr>
          <a:xfrm>
            <a:off x="20" y="10"/>
            <a:ext cx="12191980" cy="6857990"/>
          </a:xfrm>
          <a:prstGeom prst="rect">
            <a:avLst/>
          </a:prstGeom>
        </p:spPr>
      </p:pic>
      <p:sp>
        <p:nvSpPr>
          <p:cNvPr id="8" name="Rectangle 7">
            <a:extLst>
              <a:ext uri="{FF2B5EF4-FFF2-40B4-BE49-F238E27FC236}">
                <a16:creationId xmlns:a16="http://schemas.microsoft.com/office/drawing/2014/main" id="{E014418F-10CE-4493-8436-D9FFEEDF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3894861"/>
            <a:ext cx="10883900" cy="1671361"/>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9B0836D-7E89-0054-32AE-0E474C7E715D}"/>
              </a:ext>
            </a:extLst>
          </p:cNvPr>
          <p:cNvSpPr>
            <a:spLocks noGrp="1"/>
          </p:cNvSpPr>
          <p:nvPr>
            <p:ph type="ctrTitle"/>
          </p:nvPr>
        </p:nvSpPr>
        <p:spPr>
          <a:xfrm>
            <a:off x="816366" y="4055729"/>
            <a:ext cx="9902881" cy="1325563"/>
          </a:xfrm>
        </p:spPr>
        <p:txBody>
          <a:bodyPr vert="horz" lIns="91440" tIns="45720" rIns="91440" bIns="45720" rtlCol="0" anchor="b">
            <a:normAutofit/>
          </a:bodyPr>
          <a:lstStyle/>
          <a:p>
            <a:pPr algn="l"/>
            <a:r>
              <a:rPr lang="en-US" sz="4700" dirty="0">
                <a:solidFill>
                  <a:srgbClr val="FFFFFF"/>
                </a:solidFill>
              </a:rPr>
              <a:t>Data preprocessing and model building</a:t>
            </a:r>
          </a:p>
        </p:txBody>
      </p:sp>
    </p:spTree>
    <p:extLst>
      <p:ext uri="{BB962C8B-B14F-4D97-AF65-F5344CB8AC3E}">
        <p14:creationId xmlns:p14="http://schemas.microsoft.com/office/powerpoint/2010/main" val="3650078023"/>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8B6870-3A47-8AAE-A4AC-FFDE06F739B2}"/>
              </a:ext>
            </a:extLst>
          </p:cNvPr>
          <p:cNvPicPr>
            <a:picLocks noChangeAspect="1"/>
          </p:cNvPicPr>
          <p:nvPr/>
        </p:nvPicPr>
        <p:blipFill rotWithShape="1">
          <a:blip r:embed="rId2">
            <a:extLst>
              <a:ext uri="{28A0092B-C50C-407E-A947-70E740481C1C}">
                <a14:useLocalDpi xmlns:a14="http://schemas.microsoft.com/office/drawing/2010/main" val="0"/>
              </a:ext>
            </a:extLst>
          </a:blip>
          <a:srcRect b="39514"/>
          <a:stretch/>
        </p:blipFill>
        <p:spPr>
          <a:xfrm>
            <a:off x="480391" y="327992"/>
            <a:ext cx="11231218" cy="5923721"/>
          </a:xfrm>
          <a:prstGeom prst="rect">
            <a:avLst/>
          </a:prstGeom>
        </p:spPr>
      </p:pic>
    </p:spTree>
    <p:extLst>
      <p:ext uri="{BB962C8B-B14F-4D97-AF65-F5344CB8AC3E}">
        <p14:creationId xmlns:p14="http://schemas.microsoft.com/office/powerpoint/2010/main" val="40905294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different colored objects&#10;&#10;Description automatically generated with medium confidence">
            <a:extLst>
              <a:ext uri="{FF2B5EF4-FFF2-40B4-BE49-F238E27FC236}">
                <a16:creationId xmlns:a16="http://schemas.microsoft.com/office/drawing/2014/main" id="{03CBBC81-57B8-608F-874E-A8F93639FCD6}"/>
              </a:ext>
            </a:extLst>
          </p:cNvPr>
          <p:cNvPicPr>
            <a:picLocks noChangeAspect="1"/>
          </p:cNvPicPr>
          <p:nvPr/>
        </p:nvPicPr>
        <p:blipFill rotWithShape="1">
          <a:blip r:embed="rId2">
            <a:extLst>
              <a:ext uri="{28A0092B-C50C-407E-A947-70E740481C1C}">
                <a14:useLocalDpi xmlns:a14="http://schemas.microsoft.com/office/drawing/2010/main" val="0"/>
              </a:ext>
            </a:extLst>
          </a:blip>
          <a:srcRect b="39710"/>
          <a:stretch/>
        </p:blipFill>
        <p:spPr>
          <a:xfrm>
            <a:off x="265524" y="372397"/>
            <a:ext cx="11660951" cy="6113205"/>
          </a:xfrm>
          <a:prstGeom prst="rect">
            <a:avLst/>
          </a:prstGeom>
        </p:spPr>
      </p:pic>
    </p:spTree>
    <p:extLst>
      <p:ext uri="{BB962C8B-B14F-4D97-AF65-F5344CB8AC3E}">
        <p14:creationId xmlns:p14="http://schemas.microsoft.com/office/powerpoint/2010/main" val="28605373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DF0D8-A00B-A077-1790-450546FAB8B7}"/>
              </a:ext>
            </a:extLst>
          </p:cNvPr>
          <p:cNvSpPr>
            <a:spLocks noGrp="1"/>
          </p:cNvSpPr>
          <p:nvPr>
            <p:ph type="title"/>
          </p:nvPr>
        </p:nvSpPr>
        <p:spPr>
          <a:xfrm>
            <a:off x="838200" y="126745"/>
            <a:ext cx="10515600" cy="1325563"/>
          </a:xfrm>
        </p:spPr>
        <p:txBody>
          <a:bodyPr/>
          <a:lstStyle/>
          <a:p>
            <a:r>
              <a:rPr lang="en-US" dirty="0">
                <a:latin typeface="Bierstadt Display" panose="020B0004020202020204" pitchFamily="34" charset="0"/>
              </a:rPr>
              <a:t>Choosing the best model</a:t>
            </a:r>
          </a:p>
        </p:txBody>
      </p:sp>
      <p:pic>
        <p:nvPicPr>
          <p:cNvPr id="4" name="Picture 3" descr="A screen shot of a computer screen&#10;&#10;Description automatically generated">
            <a:extLst>
              <a:ext uri="{FF2B5EF4-FFF2-40B4-BE49-F238E27FC236}">
                <a16:creationId xmlns:a16="http://schemas.microsoft.com/office/drawing/2014/main" id="{F783B41B-039B-6B87-7351-E734FF615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4235" y="1246206"/>
            <a:ext cx="9481929" cy="5061563"/>
          </a:xfrm>
          <a:prstGeom prst="rect">
            <a:avLst/>
          </a:prstGeom>
        </p:spPr>
      </p:pic>
    </p:spTree>
    <p:extLst>
      <p:ext uri="{BB962C8B-B14F-4D97-AF65-F5344CB8AC3E}">
        <p14:creationId xmlns:p14="http://schemas.microsoft.com/office/powerpoint/2010/main" val="3533707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AA04CC-73DE-C511-65B3-49021F9F2431}"/>
              </a:ext>
            </a:extLst>
          </p:cNvPr>
          <p:cNvSpPr>
            <a:spLocks noGrp="1"/>
          </p:cNvSpPr>
          <p:nvPr>
            <p:ph type="title"/>
          </p:nvPr>
        </p:nvSpPr>
        <p:spPr>
          <a:xfrm>
            <a:off x="4572001" y="601744"/>
            <a:ext cx="6781800" cy="1338696"/>
          </a:xfrm>
        </p:spPr>
        <p:txBody>
          <a:bodyPr vert="horz" lIns="91440" tIns="45720" rIns="91440" bIns="45720" rtlCol="0" anchor="ctr">
            <a:normAutofit/>
          </a:bodyPr>
          <a:lstStyle/>
          <a:p>
            <a:r>
              <a:rPr lang="en-US" dirty="0">
                <a:latin typeface="Bierstadt Display" panose="020B0004020202020204" pitchFamily="34" charset="0"/>
              </a:rPr>
              <a:t>Objective</a:t>
            </a:r>
          </a:p>
        </p:txBody>
      </p:sp>
      <p:pic>
        <p:nvPicPr>
          <p:cNvPr id="5" name="Picture 4" descr="Vaccine storage and manufacturing">
            <a:extLst>
              <a:ext uri="{FF2B5EF4-FFF2-40B4-BE49-F238E27FC236}">
                <a16:creationId xmlns:a16="http://schemas.microsoft.com/office/drawing/2014/main" id="{C92075D3-4459-D44D-B18B-EFB8DF58E332}"/>
              </a:ext>
            </a:extLst>
          </p:cNvPr>
          <p:cNvPicPr>
            <a:picLocks noChangeAspect="1"/>
          </p:cNvPicPr>
          <p:nvPr/>
        </p:nvPicPr>
        <p:blipFill rotWithShape="1">
          <a:blip r:embed="rId2"/>
          <a:srcRect l="36137" r="27317" b="-1"/>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TextBox 2">
            <a:extLst>
              <a:ext uri="{FF2B5EF4-FFF2-40B4-BE49-F238E27FC236}">
                <a16:creationId xmlns:a16="http://schemas.microsoft.com/office/drawing/2014/main" id="{074CDB09-AA69-645B-827C-2FA9ED736AB9}"/>
              </a:ext>
            </a:extLst>
          </p:cNvPr>
          <p:cNvSpPr txBox="1"/>
          <p:nvPr/>
        </p:nvSpPr>
        <p:spPr>
          <a:xfrm>
            <a:off x="4572001" y="2201958"/>
            <a:ext cx="6781800" cy="1227042"/>
          </a:xfrm>
          <a:prstGeom prst="rect">
            <a:avLst/>
          </a:prstGeom>
        </p:spPr>
        <p:txBody>
          <a:bodyPr vert="horz" lIns="91440" tIns="45720" rIns="91440" bIns="45720" rtlCol="0" anchor="t">
            <a:normAutofit fontScale="92500"/>
          </a:bodyPr>
          <a:lstStyle/>
          <a:p>
            <a:pPr marL="285750" indent="-228600">
              <a:lnSpc>
                <a:spcPct val="90000"/>
              </a:lnSpc>
              <a:spcAft>
                <a:spcPts val="600"/>
              </a:spcAft>
              <a:buFont typeface="Arial" panose="020B0604020202020204" pitchFamily="34" charset="0"/>
              <a:buChar char="•"/>
            </a:pPr>
            <a:r>
              <a:rPr lang="en-US" sz="2000" dirty="0">
                <a:latin typeface="Bierstadt Display" panose="020B0004020202020204" pitchFamily="34" charset="0"/>
              </a:rPr>
              <a:t>To develop a machine learning model capable of classifying fetus health into three categories; normal, suspect, or pathological</a:t>
            </a:r>
          </a:p>
          <a:p>
            <a:pPr marL="285750" indent="-228600">
              <a:lnSpc>
                <a:spcPct val="90000"/>
              </a:lnSpc>
              <a:spcAft>
                <a:spcPts val="600"/>
              </a:spcAft>
              <a:buFont typeface="Arial" panose="020B0604020202020204" pitchFamily="34" charset="0"/>
              <a:buChar char="•"/>
            </a:pPr>
            <a:r>
              <a:rPr lang="en-US" sz="2000" dirty="0">
                <a:latin typeface="Bierstadt Display" panose="020B0004020202020204" pitchFamily="34" charset="0"/>
              </a:rPr>
              <a:t>Evaluate the performance of various machine learning classifiers and choose the best one for classifying fetus health</a:t>
            </a:r>
          </a:p>
        </p:txBody>
      </p:sp>
    </p:spTree>
    <p:extLst>
      <p:ext uri="{BB962C8B-B14F-4D97-AF65-F5344CB8AC3E}">
        <p14:creationId xmlns:p14="http://schemas.microsoft.com/office/powerpoint/2010/main" val="37186083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BFC5A0BA-7EC4-F963-3CBB-924FBC9AB7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2342" y="1495790"/>
            <a:ext cx="7372350" cy="5010150"/>
          </a:xfrm>
          <a:prstGeom prst="rect">
            <a:avLst/>
          </a:prstGeom>
        </p:spPr>
      </p:pic>
      <p:sp>
        <p:nvSpPr>
          <p:cNvPr id="5" name="TextBox 4">
            <a:extLst>
              <a:ext uri="{FF2B5EF4-FFF2-40B4-BE49-F238E27FC236}">
                <a16:creationId xmlns:a16="http://schemas.microsoft.com/office/drawing/2014/main" id="{3B271939-8FA0-4C33-E8C6-701F00EE5BA8}"/>
              </a:ext>
            </a:extLst>
          </p:cNvPr>
          <p:cNvSpPr txBox="1"/>
          <p:nvPr/>
        </p:nvSpPr>
        <p:spPr>
          <a:xfrm>
            <a:off x="422787" y="352060"/>
            <a:ext cx="10255045" cy="769441"/>
          </a:xfrm>
          <a:prstGeom prst="rect">
            <a:avLst/>
          </a:prstGeom>
          <a:noFill/>
        </p:spPr>
        <p:txBody>
          <a:bodyPr wrap="square">
            <a:spAutoFit/>
          </a:bodyPr>
          <a:lstStyle/>
          <a:p>
            <a:r>
              <a:rPr lang="en-US" sz="4400" dirty="0">
                <a:latin typeface="Bierstadt Display" panose="020B0004020202020204" pitchFamily="34" charset="0"/>
              </a:rPr>
              <a:t>Classification models accuracy result</a:t>
            </a:r>
            <a:endParaRPr lang="en-US" sz="4400" dirty="0"/>
          </a:p>
        </p:txBody>
      </p:sp>
    </p:spTree>
    <p:extLst>
      <p:ext uri="{BB962C8B-B14F-4D97-AF65-F5344CB8AC3E}">
        <p14:creationId xmlns:p14="http://schemas.microsoft.com/office/powerpoint/2010/main" val="3918969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C9E06-F9A4-7AF2-17C0-E88DB4439A79}"/>
              </a:ext>
            </a:extLst>
          </p:cNvPr>
          <p:cNvSpPr>
            <a:spLocks noGrp="1"/>
          </p:cNvSpPr>
          <p:nvPr>
            <p:ph type="title"/>
          </p:nvPr>
        </p:nvSpPr>
        <p:spPr/>
        <p:txBody>
          <a:bodyPr/>
          <a:lstStyle/>
          <a:p>
            <a:r>
              <a:rPr lang="en-US" dirty="0">
                <a:latin typeface="Bierstadt Display" panose="020B0004020202020204" pitchFamily="34" charset="0"/>
              </a:rPr>
              <a:t>Hyper-parameter tuning</a:t>
            </a:r>
          </a:p>
        </p:txBody>
      </p:sp>
      <p:pic>
        <p:nvPicPr>
          <p:cNvPr id="4" name="Picture 3" descr="A screen shot of a computer screen&#10;&#10;Description automatically generated">
            <a:extLst>
              <a:ext uri="{FF2B5EF4-FFF2-40B4-BE49-F238E27FC236}">
                <a16:creationId xmlns:a16="http://schemas.microsoft.com/office/drawing/2014/main" id="{CEAC50C0-DA75-C005-4FA6-25BFEB4AB9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690687"/>
            <a:ext cx="10469182" cy="4630599"/>
          </a:xfrm>
          <a:prstGeom prst="rect">
            <a:avLst/>
          </a:prstGeom>
        </p:spPr>
      </p:pic>
    </p:spTree>
    <p:extLst>
      <p:ext uri="{BB962C8B-B14F-4D97-AF65-F5344CB8AC3E}">
        <p14:creationId xmlns:p14="http://schemas.microsoft.com/office/powerpoint/2010/main" val="1345910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E7D92A-3DA6-9756-A74F-6D6F68FA1A10}"/>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dirty="0">
                <a:latin typeface="Bierstadt Display" panose="020B0004020202020204" pitchFamily="34" charset="0"/>
              </a:rPr>
              <a:t>Results</a:t>
            </a:r>
          </a:p>
        </p:txBody>
      </p:sp>
      <p:sp>
        <p:nvSpPr>
          <p:cNvPr id="15"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55E6AA8-2694-81B1-F57B-94DBD5099D82}"/>
              </a:ext>
            </a:extLst>
          </p:cNvPr>
          <p:cNvPicPr>
            <a:picLocks noChangeAspect="1"/>
          </p:cNvPicPr>
          <p:nvPr/>
        </p:nvPicPr>
        <p:blipFill rotWithShape="1">
          <a:blip r:embed="rId2"/>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7629394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5B5CC8-AA79-15B9-8A9A-DA25A451499D}"/>
              </a:ext>
            </a:extLst>
          </p:cNvPr>
          <p:cNvSpPr>
            <a:spLocks noGrp="1"/>
          </p:cNvSpPr>
          <p:nvPr>
            <p:ph type="title"/>
          </p:nvPr>
        </p:nvSpPr>
        <p:spPr>
          <a:xfrm>
            <a:off x="638881" y="417576"/>
            <a:ext cx="10909640" cy="1249394"/>
          </a:xfrm>
        </p:spPr>
        <p:txBody>
          <a:bodyPr vert="horz" lIns="91440" tIns="45720" rIns="91440" bIns="45720" rtlCol="0" anchor="ctr">
            <a:normAutofit/>
          </a:bodyPr>
          <a:lstStyle/>
          <a:p>
            <a:pPr algn="ctr"/>
            <a:r>
              <a:rPr lang="en-US" sz="6600" kern="1200" dirty="0">
                <a:solidFill>
                  <a:schemeClr val="tx1"/>
                </a:solidFill>
                <a:latin typeface="Bierstadt Display" panose="020B0004020202020204" pitchFamily="34" charset="0"/>
              </a:rPr>
              <a:t>Classification Metrics</a:t>
            </a:r>
          </a:p>
        </p:txBody>
      </p:sp>
      <p:sp>
        <p:nvSpPr>
          <p:cNvPr id="28"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a:extLst>
              <a:ext uri="{FF2B5EF4-FFF2-40B4-BE49-F238E27FC236}">
                <a16:creationId xmlns:a16="http://schemas.microsoft.com/office/drawing/2014/main" id="{9B9D2AD4-B295-2C0F-F4B7-61E85D11C506}"/>
              </a:ext>
            </a:extLst>
          </p:cNvPr>
          <p:cNvGraphicFramePr>
            <a:graphicFrameLocks noGrp="1"/>
          </p:cNvGraphicFramePr>
          <p:nvPr>
            <p:extLst>
              <p:ext uri="{D42A27DB-BD31-4B8C-83A1-F6EECF244321}">
                <p14:modId xmlns:p14="http://schemas.microsoft.com/office/powerpoint/2010/main" val="1138619371"/>
              </p:ext>
            </p:extLst>
          </p:nvPr>
        </p:nvGraphicFramePr>
        <p:xfrm>
          <a:off x="320040" y="2870898"/>
          <a:ext cx="11548876" cy="3111507"/>
        </p:xfrm>
        <a:graphic>
          <a:graphicData uri="http://schemas.openxmlformats.org/drawingml/2006/table">
            <a:tbl>
              <a:tblPr firstRow="1">
                <a:tableStyleId>{2D5ABB26-0587-4C30-8999-92F81FD0307C}</a:tableStyleId>
              </a:tblPr>
              <a:tblGrid>
                <a:gridCol w="2364163">
                  <a:extLst>
                    <a:ext uri="{9D8B030D-6E8A-4147-A177-3AD203B41FA5}">
                      <a16:colId xmlns:a16="http://schemas.microsoft.com/office/drawing/2014/main" val="2458540657"/>
                    </a:ext>
                  </a:extLst>
                </a:gridCol>
                <a:gridCol w="2364163">
                  <a:extLst>
                    <a:ext uri="{9D8B030D-6E8A-4147-A177-3AD203B41FA5}">
                      <a16:colId xmlns:a16="http://schemas.microsoft.com/office/drawing/2014/main" val="2149660795"/>
                    </a:ext>
                  </a:extLst>
                </a:gridCol>
                <a:gridCol w="2092224">
                  <a:extLst>
                    <a:ext uri="{9D8B030D-6E8A-4147-A177-3AD203B41FA5}">
                      <a16:colId xmlns:a16="http://schemas.microsoft.com/office/drawing/2014/main" val="1422496734"/>
                    </a:ext>
                  </a:extLst>
                </a:gridCol>
                <a:gridCol w="2364163">
                  <a:extLst>
                    <a:ext uri="{9D8B030D-6E8A-4147-A177-3AD203B41FA5}">
                      <a16:colId xmlns:a16="http://schemas.microsoft.com/office/drawing/2014/main" val="1672808910"/>
                    </a:ext>
                  </a:extLst>
                </a:gridCol>
                <a:gridCol w="2364163">
                  <a:extLst>
                    <a:ext uri="{9D8B030D-6E8A-4147-A177-3AD203B41FA5}">
                      <a16:colId xmlns:a16="http://schemas.microsoft.com/office/drawing/2014/main" val="688408043"/>
                    </a:ext>
                  </a:extLst>
                </a:gridCol>
              </a:tblGrid>
              <a:tr h="444501">
                <a:tc>
                  <a:txBody>
                    <a:bodyPr/>
                    <a:lstStyle/>
                    <a:p>
                      <a:endParaRPr lang="en-US" sz="2000">
                        <a:latin typeface="Bierstadt Display" panose="020B0004020202020204" pitchFamily="34" charset="0"/>
                        <a:ea typeface="Sans Serif Collection" panose="020B0502040504020204" pitchFamily="34" charset="0"/>
                        <a:cs typeface="Sans Serif Collection" panose="020B0502040504020204" pitchFamily="34" charset="0"/>
                      </a:endParaRPr>
                    </a:p>
                  </a:txBody>
                  <a:tcPr marL="101023" marR="101023" marT="50511" marB="50511">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000" dirty="0">
                          <a:latin typeface="Bierstadt Display" panose="020B0004020202020204" pitchFamily="34" charset="0"/>
                          <a:ea typeface="Sans Serif Collection" panose="020B0502040504020204" pitchFamily="34" charset="0"/>
                          <a:cs typeface="Sans Serif Collection" panose="020B0502040504020204" pitchFamily="34" charset="0"/>
                        </a:rPr>
                        <a:t>Precision</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Bierstadt Display" panose="020B0004020202020204" pitchFamily="34" charset="0"/>
                          <a:ea typeface="Sans Serif Collection" panose="020B0502040504020204" pitchFamily="34" charset="0"/>
                          <a:cs typeface="Sans Serif Collection" panose="020B0502040504020204" pitchFamily="34" charset="0"/>
                        </a:rPr>
                        <a:t>Recall</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F1-Score</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Support</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93769278"/>
                  </a:ext>
                </a:extLst>
              </a:tr>
              <a:tr h="444501">
                <a:tc>
                  <a:txBody>
                    <a:bodyPr/>
                    <a:lstStyle/>
                    <a:p>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Normal (1.0)</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0.96</a:t>
                      </a:r>
                    </a:p>
                  </a:txBody>
                  <a:tcPr marL="101023" marR="101023" marT="50511" marB="5051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sz="2000" dirty="0">
                          <a:latin typeface="Bierstadt Display" panose="020B0004020202020204" pitchFamily="34" charset="0"/>
                          <a:ea typeface="Sans Serif Collection" panose="020B0502040504020204" pitchFamily="34" charset="0"/>
                          <a:cs typeface="Sans Serif Collection" panose="020B0502040504020204" pitchFamily="34" charset="0"/>
                        </a:rPr>
                        <a:t>0.98</a:t>
                      </a:r>
                    </a:p>
                  </a:txBody>
                  <a:tcPr marL="101023" marR="101023" marT="50511" marB="50511">
                    <a:lnT w="12700" cap="flat" cmpd="sng" algn="ctr">
                      <a:solidFill>
                        <a:schemeClr val="tx1"/>
                      </a:solidFill>
                      <a:prstDash val="solid"/>
                      <a:round/>
                      <a:headEnd type="none" w="med" len="med"/>
                      <a:tailEnd type="none" w="med" len="med"/>
                    </a:lnT>
                  </a:tcPr>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0.97</a:t>
                      </a:r>
                    </a:p>
                  </a:txBody>
                  <a:tcPr marL="101023" marR="101023" marT="50511" marB="50511">
                    <a:lnT w="12700" cap="flat" cmpd="sng" algn="ctr">
                      <a:solidFill>
                        <a:schemeClr val="tx1"/>
                      </a:solidFill>
                      <a:prstDash val="solid"/>
                      <a:round/>
                      <a:headEnd type="none" w="med" len="med"/>
                      <a:tailEnd type="none" w="med" len="med"/>
                    </a:lnT>
                  </a:tcPr>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496</a:t>
                      </a:r>
                    </a:p>
                  </a:txBody>
                  <a:tcPr marL="101023" marR="101023" marT="50511" marB="50511">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288729917"/>
                  </a:ext>
                </a:extLst>
              </a:tr>
              <a:tr h="444501">
                <a:tc>
                  <a:txBody>
                    <a:bodyPr/>
                    <a:lstStyle/>
                    <a:p>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Suspect (2.0)</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0.92</a:t>
                      </a:r>
                    </a:p>
                  </a:txBody>
                  <a:tcPr marL="101023" marR="101023" marT="50511" marB="50511">
                    <a:lnL w="12700" cap="flat" cmpd="sng" algn="ctr">
                      <a:solidFill>
                        <a:schemeClr val="tx1"/>
                      </a:solidFill>
                      <a:prstDash val="solid"/>
                      <a:round/>
                      <a:headEnd type="none" w="med" len="med"/>
                      <a:tailEnd type="none" w="med" len="med"/>
                    </a:lnL>
                  </a:tcPr>
                </a:tc>
                <a:tc>
                  <a:txBody>
                    <a:bodyPr/>
                    <a:lstStyle/>
                    <a:p>
                      <a:pPr algn="ctr"/>
                      <a:r>
                        <a:rPr lang="en-US" sz="2000" dirty="0">
                          <a:latin typeface="Bierstadt Display" panose="020B0004020202020204" pitchFamily="34" charset="0"/>
                          <a:ea typeface="Sans Serif Collection" panose="020B0502040504020204" pitchFamily="34" charset="0"/>
                          <a:cs typeface="Sans Serif Collection" panose="020B0502040504020204" pitchFamily="34" charset="0"/>
                        </a:rPr>
                        <a:t>0.78</a:t>
                      </a:r>
                    </a:p>
                  </a:txBody>
                  <a:tcPr marL="101023" marR="101023" marT="50511" marB="50511"/>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0.84</a:t>
                      </a:r>
                    </a:p>
                  </a:txBody>
                  <a:tcPr marL="101023" marR="101023" marT="50511" marB="50511"/>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101</a:t>
                      </a:r>
                    </a:p>
                  </a:txBody>
                  <a:tcPr marL="101023" marR="101023" marT="50511" marB="50511"/>
                </a:tc>
                <a:extLst>
                  <a:ext uri="{0D108BD9-81ED-4DB2-BD59-A6C34878D82A}">
                    <a16:rowId xmlns:a16="http://schemas.microsoft.com/office/drawing/2014/main" val="812943093"/>
                  </a:ext>
                </a:extLst>
              </a:tr>
              <a:tr h="444501">
                <a:tc>
                  <a:txBody>
                    <a:bodyPr/>
                    <a:lstStyle/>
                    <a:p>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Pathological (3.0)</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0.88</a:t>
                      </a:r>
                    </a:p>
                  </a:txBody>
                  <a:tcPr marL="101023" marR="101023" marT="50511" marB="50511">
                    <a:lnL w="12700" cap="flat" cmpd="sng" algn="ctr">
                      <a:solidFill>
                        <a:schemeClr val="tx1"/>
                      </a:solidFill>
                      <a:prstDash val="solid"/>
                      <a:round/>
                      <a:headEnd type="none" w="med" len="med"/>
                      <a:tailEnd type="none" w="med" len="med"/>
                    </a:lnL>
                  </a:tcPr>
                </a:tc>
                <a:tc>
                  <a:txBody>
                    <a:bodyPr/>
                    <a:lstStyle/>
                    <a:p>
                      <a:pPr algn="ctr"/>
                      <a:r>
                        <a:rPr lang="en-US" sz="2000" dirty="0">
                          <a:latin typeface="Bierstadt Display" panose="020B0004020202020204" pitchFamily="34" charset="0"/>
                          <a:ea typeface="Sans Serif Collection" panose="020B0502040504020204" pitchFamily="34" charset="0"/>
                          <a:cs typeface="Sans Serif Collection" panose="020B0502040504020204" pitchFamily="34" charset="0"/>
                        </a:rPr>
                        <a:t>0.93</a:t>
                      </a:r>
                    </a:p>
                  </a:txBody>
                  <a:tcPr marL="101023" marR="101023" marT="50511" marB="50511"/>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0.90</a:t>
                      </a:r>
                    </a:p>
                  </a:txBody>
                  <a:tcPr marL="101023" marR="101023" marT="50511" marB="50511"/>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41</a:t>
                      </a:r>
                    </a:p>
                  </a:txBody>
                  <a:tcPr marL="101023" marR="101023" marT="50511" marB="50511"/>
                </a:tc>
                <a:extLst>
                  <a:ext uri="{0D108BD9-81ED-4DB2-BD59-A6C34878D82A}">
                    <a16:rowId xmlns:a16="http://schemas.microsoft.com/office/drawing/2014/main" val="2957568471"/>
                  </a:ext>
                </a:extLst>
              </a:tr>
              <a:tr h="444501">
                <a:tc>
                  <a:txBody>
                    <a:bodyPr/>
                    <a:lstStyle/>
                    <a:p>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Accuracy</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sz="2000">
                        <a:latin typeface="Bierstadt Display" panose="020B0004020202020204" pitchFamily="34" charset="0"/>
                        <a:ea typeface="Sans Serif Collection" panose="020B0502040504020204" pitchFamily="34" charset="0"/>
                        <a:cs typeface="Sans Serif Collection" panose="020B0502040504020204" pitchFamily="34" charset="0"/>
                      </a:endParaRPr>
                    </a:p>
                  </a:txBody>
                  <a:tcPr marL="101023" marR="101023" marT="50511" marB="50511">
                    <a:lnL w="12700" cap="flat" cmpd="sng" algn="ctr">
                      <a:solidFill>
                        <a:schemeClr val="tx1"/>
                      </a:solidFill>
                      <a:prstDash val="solid"/>
                      <a:round/>
                      <a:headEnd type="none" w="med" len="med"/>
                      <a:tailEnd type="none" w="med" len="med"/>
                    </a:lnL>
                  </a:tcPr>
                </a:tc>
                <a:tc>
                  <a:txBody>
                    <a:bodyPr/>
                    <a:lstStyle/>
                    <a:p>
                      <a:pPr algn="ctr"/>
                      <a:endParaRPr lang="en-US" sz="2000" dirty="0">
                        <a:latin typeface="Bierstadt Display" panose="020B0004020202020204" pitchFamily="34" charset="0"/>
                        <a:ea typeface="Sans Serif Collection" panose="020B0502040504020204" pitchFamily="34" charset="0"/>
                        <a:cs typeface="Sans Serif Collection" panose="020B0502040504020204" pitchFamily="34" charset="0"/>
                      </a:endParaRPr>
                    </a:p>
                  </a:txBody>
                  <a:tcPr marL="101023" marR="101023" marT="50511" marB="50511"/>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0.95</a:t>
                      </a:r>
                    </a:p>
                  </a:txBody>
                  <a:tcPr marL="101023" marR="101023" marT="50511" marB="50511"/>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638</a:t>
                      </a:r>
                    </a:p>
                  </a:txBody>
                  <a:tcPr marL="101023" marR="101023" marT="50511" marB="50511"/>
                </a:tc>
                <a:extLst>
                  <a:ext uri="{0D108BD9-81ED-4DB2-BD59-A6C34878D82A}">
                    <a16:rowId xmlns:a16="http://schemas.microsoft.com/office/drawing/2014/main" val="2882368913"/>
                  </a:ext>
                </a:extLst>
              </a:tr>
              <a:tr h="444501">
                <a:tc>
                  <a:txBody>
                    <a:bodyPr/>
                    <a:lstStyle/>
                    <a:p>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Macro Avg</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0.92</a:t>
                      </a:r>
                    </a:p>
                  </a:txBody>
                  <a:tcPr marL="101023" marR="101023" marT="50511" marB="50511">
                    <a:lnL w="12700" cap="flat" cmpd="sng" algn="ctr">
                      <a:solidFill>
                        <a:schemeClr val="tx1"/>
                      </a:solidFill>
                      <a:prstDash val="solid"/>
                      <a:round/>
                      <a:headEnd type="none" w="med" len="med"/>
                      <a:tailEnd type="none" w="med" len="med"/>
                    </a:lnL>
                  </a:tcPr>
                </a:tc>
                <a:tc>
                  <a:txBody>
                    <a:bodyPr/>
                    <a:lstStyle/>
                    <a:p>
                      <a:pPr algn="ctr"/>
                      <a:r>
                        <a:rPr lang="en-US" sz="2000" dirty="0">
                          <a:latin typeface="Bierstadt Display" panose="020B0004020202020204" pitchFamily="34" charset="0"/>
                          <a:ea typeface="Sans Serif Collection" panose="020B0502040504020204" pitchFamily="34" charset="0"/>
                          <a:cs typeface="Sans Serif Collection" panose="020B0502040504020204" pitchFamily="34" charset="0"/>
                        </a:rPr>
                        <a:t>0.90</a:t>
                      </a:r>
                    </a:p>
                  </a:txBody>
                  <a:tcPr marL="101023" marR="101023" marT="50511" marB="50511"/>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0.91</a:t>
                      </a:r>
                    </a:p>
                  </a:txBody>
                  <a:tcPr marL="101023" marR="101023" marT="50511" marB="50511"/>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638</a:t>
                      </a:r>
                    </a:p>
                  </a:txBody>
                  <a:tcPr marL="101023" marR="101023" marT="50511" marB="50511"/>
                </a:tc>
                <a:extLst>
                  <a:ext uri="{0D108BD9-81ED-4DB2-BD59-A6C34878D82A}">
                    <a16:rowId xmlns:a16="http://schemas.microsoft.com/office/drawing/2014/main" val="4086824996"/>
                  </a:ext>
                </a:extLst>
              </a:tr>
              <a:tr h="444501">
                <a:tc>
                  <a:txBody>
                    <a:bodyPr/>
                    <a:lstStyle/>
                    <a:p>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Weighted Avg</a:t>
                      </a:r>
                    </a:p>
                  </a:txBody>
                  <a:tcPr marL="101023" marR="101023" marT="50511" marB="5051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0.95</a:t>
                      </a:r>
                    </a:p>
                  </a:txBody>
                  <a:tcPr marL="101023" marR="101023" marT="50511" marB="50511">
                    <a:lnL w="12700" cap="flat" cmpd="sng" algn="ctr">
                      <a:solidFill>
                        <a:schemeClr val="tx1"/>
                      </a:solidFill>
                      <a:prstDash val="solid"/>
                      <a:round/>
                      <a:headEnd type="none" w="med" len="med"/>
                      <a:tailEnd type="none" w="med" len="med"/>
                    </a:lnL>
                  </a:tcPr>
                </a:tc>
                <a:tc>
                  <a:txBody>
                    <a:bodyPr/>
                    <a:lstStyle/>
                    <a:p>
                      <a:pPr algn="ctr"/>
                      <a:r>
                        <a:rPr lang="en-US" sz="2000" dirty="0">
                          <a:latin typeface="Bierstadt Display" panose="020B0004020202020204" pitchFamily="34" charset="0"/>
                          <a:ea typeface="Sans Serif Collection" panose="020B0502040504020204" pitchFamily="34" charset="0"/>
                          <a:cs typeface="Sans Serif Collection" panose="020B0502040504020204" pitchFamily="34" charset="0"/>
                        </a:rPr>
                        <a:t>0.95</a:t>
                      </a:r>
                    </a:p>
                  </a:txBody>
                  <a:tcPr marL="101023" marR="101023" marT="50511" marB="50511"/>
                </a:tc>
                <a:tc>
                  <a:txBody>
                    <a:bodyPr/>
                    <a:lstStyle/>
                    <a:p>
                      <a:pPr algn="ctr"/>
                      <a:r>
                        <a:rPr lang="en-US" sz="2000">
                          <a:latin typeface="Bierstadt Display" panose="020B0004020202020204" pitchFamily="34" charset="0"/>
                          <a:ea typeface="Sans Serif Collection" panose="020B0502040504020204" pitchFamily="34" charset="0"/>
                          <a:cs typeface="Sans Serif Collection" panose="020B0502040504020204" pitchFamily="34" charset="0"/>
                        </a:rPr>
                        <a:t>0.95</a:t>
                      </a:r>
                    </a:p>
                  </a:txBody>
                  <a:tcPr marL="101023" marR="101023" marT="50511" marB="50511"/>
                </a:tc>
                <a:tc>
                  <a:txBody>
                    <a:bodyPr/>
                    <a:lstStyle/>
                    <a:p>
                      <a:pPr algn="ctr"/>
                      <a:r>
                        <a:rPr lang="en-US" sz="2000" dirty="0">
                          <a:latin typeface="Bierstadt Display" panose="020B0004020202020204" pitchFamily="34" charset="0"/>
                          <a:ea typeface="Sans Serif Collection" panose="020B0502040504020204" pitchFamily="34" charset="0"/>
                          <a:cs typeface="Sans Serif Collection" panose="020B0502040504020204" pitchFamily="34" charset="0"/>
                        </a:rPr>
                        <a:t>638</a:t>
                      </a:r>
                    </a:p>
                  </a:txBody>
                  <a:tcPr marL="101023" marR="101023" marT="50511" marB="50511"/>
                </a:tc>
                <a:extLst>
                  <a:ext uri="{0D108BD9-81ED-4DB2-BD59-A6C34878D82A}">
                    <a16:rowId xmlns:a16="http://schemas.microsoft.com/office/drawing/2014/main" val="1493041726"/>
                  </a:ext>
                </a:extLst>
              </a:tr>
            </a:tbl>
          </a:graphicData>
        </a:graphic>
      </p:graphicFrame>
    </p:spTree>
    <p:extLst>
      <p:ext uri="{BB962C8B-B14F-4D97-AF65-F5344CB8AC3E}">
        <p14:creationId xmlns:p14="http://schemas.microsoft.com/office/powerpoint/2010/main" val="23618248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white grid with black text&#10;&#10;Description automatically generated">
            <a:extLst>
              <a:ext uri="{FF2B5EF4-FFF2-40B4-BE49-F238E27FC236}">
                <a16:creationId xmlns:a16="http://schemas.microsoft.com/office/drawing/2014/main" id="{869757F9-407B-D695-DB84-24F6BAAED2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817" y="93332"/>
            <a:ext cx="9984115" cy="6764668"/>
          </a:xfrm>
          <a:prstGeom prst="rect">
            <a:avLst/>
          </a:prstGeom>
        </p:spPr>
      </p:pic>
    </p:spTree>
    <p:extLst>
      <p:ext uri="{BB962C8B-B14F-4D97-AF65-F5344CB8AC3E}">
        <p14:creationId xmlns:p14="http://schemas.microsoft.com/office/powerpoint/2010/main" val="10274446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56CBED9-C5DF-6BEC-F6DC-1650F90DF0FF}"/>
              </a:ext>
            </a:extLst>
          </p:cNvPr>
          <p:cNvSpPr txBox="1"/>
          <p:nvPr/>
        </p:nvSpPr>
        <p:spPr>
          <a:xfrm>
            <a:off x="855405" y="1396182"/>
            <a:ext cx="10314039" cy="1200329"/>
          </a:xfrm>
          <a:prstGeom prst="rect">
            <a:avLst/>
          </a:prstGeom>
          <a:noFill/>
        </p:spPr>
        <p:txBody>
          <a:bodyPr wrap="square">
            <a:spAutoFit/>
          </a:bodyPr>
          <a:lstStyle/>
          <a:p>
            <a:r>
              <a:rPr lang="en-GB" dirty="0">
                <a:latin typeface="Bierstadt Display" panose="020B0004020202020204" pitchFamily="34" charset="0"/>
              </a:rPr>
              <a:t>The best model was found to be the </a:t>
            </a:r>
            <a:r>
              <a:rPr lang="en-GB" b="1" dirty="0">
                <a:latin typeface="Bierstadt Display" panose="020B0004020202020204" pitchFamily="34" charset="0"/>
              </a:rPr>
              <a:t>Random Forest Classifier</a:t>
            </a:r>
            <a:r>
              <a:rPr lang="en-GB" dirty="0">
                <a:latin typeface="Bierstadt Display" panose="020B0004020202020204" pitchFamily="34" charset="0"/>
              </a:rPr>
              <a:t>. The model is most accurate with the 'Normal' class, with a high number of correct predictions and a relatively small number of false predictions. The model performs reasonably well on the 'Pathological' class. The 'Suspect' class has the most misclassifications relative to its true count, with a notable number of false negatives (predicted as 'Normal').</a:t>
            </a:r>
            <a:endParaRPr lang="en-US" dirty="0">
              <a:latin typeface="Bierstadt Display" panose="020B0004020202020204" pitchFamily="34" charset="0"/>
            </a:endParaRPr>
          </a:p>
        </p:txBody>
      </p:sp>
      <p:sp>
        <p:nvSpPr>
          <p:cNvPr id="5" name="TextBox 4">
            <a:extLst>
              <a:ext uri="{FF2B5EF4-FFF2-40B4-BE49-F238E27FC236}">
                <a16:creationId xmlns:a16="http://schemas.microsoft.com/office/drawing/2014/main" id="{0B62D55C-C2D2-2197-96C4-ABE3693A7554}"/>
              </a:ext>
            </a:extLst>
          </p:cNvPr>
          <p:cNvSpPr txBox="1"/>
          <p:nvPr/>
        </p:nvSpPr>
        <p:spPr>
          <a:xfrm>
            <a:off x="855406" y="336444"/>
            <a:ext cx="6096000" cy="769441"/>
          </a:xfrm>
          <a:prstGeom prst="rect">
            <a:avLst/>
          </a:prstGeom>
          <a:noFill/>
        </p:spPr>
        <p:txBody>
          <a:bodyPr wrap="square">
            <a:spAutoFit/>
          </a:bodyPr>
          <a:lstStyle/>
          <a:p>
            <a:r>
              <a:rPr lang="en-US" sz="4400" dirty="0">
                <a:latin typeface="Bierstadt Display" panose="020B0004020202020204" pitchFamily="34" charset="0"/>
              </a:rPr>
              <a:t>Conclusion</a:t>
            </a:r>
            <a:endParaRPr lang="en-US" sz="4400" dirty="0"/>
          </a:p>
        </p:txBody>
      </p:sp>
    </p:spTree>
    <p:extLst>
      <p:ext uri="{BB962C8B-B14F-4D97-AF65-F5344CB8AC3E}">
        <p14:creationId xmlns:p14="http://schemas.microsoft.com/office/powerpoint/2010/main" val="11489077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2E1E1-FBBD-76DA-D561-90498724657E}"/>
              </a:ext>
            </a:extLst>
          </p:cNvPr>
          <p:cNvSpPr>
            <a:spLocks noGrp="1"/>
          </p:cNvSpPr>
          <p:nvPr>
            <p:ph type="title"/>
          </p:nvPr>
        </p:nvSpPr>
        <p:spPr>
          <a:xfrm>
            <a:off x="619431" y="73497"/>
            <a:ext cx="10515600" cy="1325563"/>
          </a:xfrm>
        </p:spPr>
        <p:txBody>
          <a:bodyPr/>
          <a:lstStyle/>
          <a:p>
            <a:r>
              <a:rPr lang="en-US" dirty="0">
                <a:latin typeface="Bierstadt Display" panose="020B0004020202020204" pitchFamily="34" charset="0"/>
              </a:rPr>
              <a:t>Overview</a:t>
            </a:r>
          </a:p>
        </p:txBody>
      </p:sp>
      <p:sp>
        <p:nvSpPr>
          <p:cNvPr id="4" name="TextBox 3">
            <a:extLst>
              <a:ext uri="{FF2B5EF4-FFF2-40B4-BE49-F238E27FC236}">
                <a16:creationId xmlns:a16="http://schemas.microsoft.com/office/drawing/2014/main" id="{E8496C8D-2976-FB14-BD38-FFD68B51B311}"/>
              </a:ext>
            </a:extLst>
          </p:cNvPr>
          <p:cNvSpPr txBox="1"/>
          <p:nvPr/>
        </p:nvSpPr>
        <p:spPr>
          <a:xfrm>
            <a:off x="619431" y="5252462"/>
            <a:ext cx="6096000" cy="369332"/>
          </a:xfrm>
          <a:prstGeom prst="rect">
            <a:avLst/>
          </a:prstGeom>
          <a:noFill/>
        </p:spPr>
        <p:txBody>
          <a:bodyPr wrap="square">
            <a:spAutoFit/>
          </a:bodyPr>
          <a:lstStyle/>
          <a:p>
            <a:r>
              <a:rPr lang="en-US" b="1" dirty="0">
                <a:latin typeface="Bierstadt Display" panose="020B0004020202020204" pitchFamily="34" charset="0"/>
              </a:rPr>
              <a:t>Data Source</a:t>
            </a:r>
            <a:r>
              <a:rPr lang="en-US" dirty="0">
                <a:latin typeface="Bierstadt Display" panose="020B0004020202020204" pitchFamily="34" charset="0"/>
              </a:rPr>
              <a:t>: </a:t>
            </a:r>
            <a:r>
              <a:rPr lang="en-US" dirty="0">
                <a:latin typeface="Bierstadt Display" panose="020B0004020202020204" pitchFamily="34" charset="0"/>
                <a:hlinkClick r:id="rId2"/>
              </a:rPr>
              <a:t>Fetal Health Classification | Kaggle</a:t>
            </a:r>
            <a:endParaRPr lang="en-US" dirty="0">
              <a:latin typeface="Bierstadt Display" panose="020B0004020202020204" pitchFamily="34" charset="0"/>
            </a:endParaRPr>
          </a:p>
        </p:txBody>
      </p:sp>
      <p:sp>
        <p:nvSpPr>
          <p:cNvPr id="5" name="TextBox 4">
            <a:extLst>
              <a:ext uri="{FF2B5EF4-FFF2-40B4-BE49-F238E27FC236}">
                <a16:creationId xmlns:a16="http://schemas.microsoft.com/office/drawing/2014/main" id="{9A43DF73-F91B-61C2-B951-28DDBD026A52}"/>
              </a:ext>
            </a:extLst>
          </p:cNvPr>
          <p:cNvSpPr txBox="1"/>
          <p:nvPr/>
        </p:nvSpPr>
        <p:spPr>
          <a:xfrm>
            <a:off x="619431" y="1201790"/>
            <a:ext cx="10803194" cy="3970318"/>
          </a:xfrm>
          <a:prstGeom prst="rect">
            <a:avLst/>
          </a:prstGeom>
          <a:noFill/>
        </p:spPr>
        <p:txBody>
          <a:bodyPr wrap="square" rtlCol="0">
            <a:spAutoFit/>
          </a:bodyPr>
          <a:lstStyle/>
          <a:p>
            <a:r>
              <a:rPr lang="en-GB" b="1" dirty="0">
                <a:latin typeface="Bierstadt Display" panose="020B0004020202020204" pitchFamily="34" charset="0"/>
              </a:rPr>
              <a:t>Context</a:t>
            </a:r>
            <a:endParaRPr lang="en-GB" dirty="0">
              <a:latin typeface="Bierstadt Display" panose="020B0004020202020204" pitchFamily="34" charset="0"/>
            </a:endParaRPr>
          </a:p>
          <a:p>
            <a:r>
              <a:rPr lang="en-GB" dirty="0">
                <a:latin typeface="Bierstadt Display" panose="020B0004020202020204" pitchFamily="34" charset="0"/>
              </a:rPr>
              <a:t>Reduction of child mortality is reflected in several of the United Nations' Sustainable Development Goals and is a key indicator of human progress. The UN expects that by 2030, countries end preventable deaths of newborns and children under 5 years of age, with all countries aiming to reduce under‑5 mortality to at least as low as 25 per 1,000 live births.</a:t>
            </a:r>
          </a:p>
          <a:p>
            <a:endParaRPr lang="en-GB" dirty="0">
              <a:latin typeface="Bierstadt Display" panose="020B0004020202020204" pitchFamily="34" charset="0"/>
            </a:endParaRPr>
          </a:p>
          <a:p>
            <a:r>
              <a:rPr lang="en-GB" dirty="0">
                <a:latin typeface="Bierstadt Display" panose="020B0004020202020204" pitchFamily="34" charset="0"/>
              </a:rPr>
              <a:t>Parallel to notion of child mortality is of course maternal mortality, which accounts for 295 000 deaths during and following pregnancy and childbirth (as of 2017). The vast majority of these deaths (94%) occurred in low-resource settings, and most could have been prevented.</a:t>
            </a:r>
          </a:p>
          <a:p>
            <a:endParaRPr lang="en-GB" dirty="0">
              <a:latin typeface="Bierstadt Display" panose="020B0004020202020204" pitchFamily="34" charset="0"/>
            </a:endParaRPr>
          </a:p>
          <a:p>
            <a:r>
              <a:rPr lang="en-GB" dirty="0">
                <a:latin typeface="Bierstadt Display" panose="020B0004020202020204" pitchFamily="34" charset="0"/>
              </a:rPr>
              <a:t>In light of what was mentioned above, </a:t>
            </a:r>
            <a:r>
              <a:rPr lang="en-GB" dirty="0" err="1">
                <a:latin typeface="Bierstadt Display" panose="020B0004020202020204" pitchFamily="34" charset="0"/>
              </a:rPr>
              <a:t>Cardiotocograms</a:t>
            </a:r>
            <a:r>
              <a:rPr lang="en-GB" dirty="0">
                <a:latin typeface="Bierstadt Display" panose="020B0004020202020204" pitchFamily="34" charset="0"/>
              </a:rPr>
              <a:t> (CTGs) are a simple and cost accessible option to assess </a:t>
            </a:r>
            <a:r>
              <a:rPr lang="en-GB" dirty="0" err="1">
                <a:latin typeface="Bierstadt Display" panose="020B0004020202020204" pitchFamily="34" charset="0"/>
              </a:rPr>
              <a:t>fetal</a:t>
            </a:r>
            <a:r>
              <a:rPr lang="en-GB" dirty="0">
                <a:latin typeface="Bierstadt Display" panose="020B0004020202020204" pitchFamily="34" charset="0"/>
              </a:rPr>
              <a:t> health, allowing healthcare professionals to take action in order to prevent child and maternal mortality. The equipment itself works by sending ultrasound pulses and reading its response, thus shedding light on </a:t>
            </a:r>
            <a:r>
              <a:rPr lang="en-GB" dirty="0" err="1">
                <a:latin typeface="Bierstadt Display" panose="020B0004020202020204" pitchFamily="34" charset="0"/>
              </a:rPr>
              <a:t>fetal</a:t>
            </a:r>
            <a:r>
              <a:rPr lang="en-GB" dirty="0">
                <a:latin typeface="Bierstadt Display" panose="020B0004020202020204" pitchFamily="34" charset="0"/>
              </a:rPr>
              <a:t> heart rate (FHR), </a:t>
            </a:r>
            <a:r>
              <a:rPr lang="en-GB" dirty="0" err="1">
                <a:latin typeface="Bierstadt Display" panose="020B0004020202020204" pitchFamily="34" charset="0"/>
              </a:rPr>
              <a:t>fetal</a:t>
            </a:r>
            <a:r>
              <a:rPr lang="en-GB" dirty="0">
                <a:latin typeface="Bierstadt Display" panose="020B0004020202020204" pitchFamily="34" charset="0"/>
              </a:rPr>
              <a:t> movements, uterine contractions and more.</a:t>
            </a:r>
            <a:endParaRPr lang="en-US" dirty="0">
              <a:latin typeface="Bierstadt Display" panose="020B0004020202020204" pitchFamily="34" charset="0"/>
            </a:endParaRPr>
          </a:p>
        </p:txBody>
      </p:sp>
      <p:sp>
        <p:nvSpPr>
          <p:cNvPr id="6" name="TextBox 5">
            <a:extLst>
              <a:ext uri="{FF2B5EF4-FFF2-40B4-BE49-F238E27FC236}">
                <a16:creationId xmlns:a16="http://schemas.microsoft.com/office/drawing/2014/main" id="{0DB570B0-5DC2-729D-0341-2F9CECECBBF9}"/>
              </a:ext>
            </a:extLst>
          </p:cNvPr>
          <p:cNvSpPr txBox="1"/>
          <p:nvPr/>
        </p:nvSpPr>
        <p:spPr>
          <a:xfrm>
            <a:off x="619431" y="5810864"/>
            <a:ext cx="10397612" cy="646331"/>
          </a:xfrm>
          <a:prstGeom prst="rect">
            <a:avLst/>
          </a:prstGeom>
          <a:noFill/>
        </p:spPr>
        <p:txBody>
          <a:bodyPr wrap="square" rtlCol="0">
            <a:spAutoFit/>
          </a:bodyPr>
          <a:lstStyle/>
          <a:p>
            <a:r>
              <a:rPr lang="en-US" b="1" dirty="0"/>
              <a:t>Acknowledgement</a:t>
            </a:r>
            <a:r>
              <a:rPr lang="en-US" dirty="0"/>
              <a:t>: Ayres de Campos et al. (2000) </a:t>
            </a:r>
            <a:r>
              <a:rPr lang="en-US" dirty="0" err="1"/>
              <a:t>SisPorto</a:t>
            </a:r>
            <a:r>
              <a:rPr lang="en-US" dirty="0"/>
              <a:t> 2.0 A Program for Automated Analysis of </a:t>
            </a:r>
            <a:r>
              <a:rPr lang="en-US" dirty="0" err="1"/>
              <a:t>Cardiotocograms</a:t>
            </a:r>
            <a:r>
              <a:rPr lang="en-US" dirty="0"/>
              <a:t>. J </a:t>
            </a:r>
            <a:r>
              <a:rPr lang="en-US" dirty="0" err="1"/>
              <a:t>Matern</a:t>
            </a:r>
            <a:r>
              <a:rPr lang="en-US" dirty="0"/>
              <a:t> Fetal Med 5:311-318 (link)</a:t>
            </a:r>
          </a:p>
        </p:txBody>
      </p:sp>
    </p:spTree>
    <p:extLst>
      <p:ext uri="{BB962C8B-B14F-4D97-AF65-F5344CB8AC3E}">
        <p14:creationId xmlns:p14="http://schemas.microsoft.com/office/powerpoint/2010/main" val="1635905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ED89F-964E-0A99-B613-177B805AB73D}"/>
              </a:ext>
            </a:extLst>
          </p:cNvPr>
          <p:cNvSpPr>
            <a:spLocks noGrp="1"/>
          </p:cNvSpPr>
          <p:nvPr>
            <p:ph type="title"/>
          </p:nvPr>
        </p:nvSpPr>
        <p:spPr>
          <a:xfrm>
            <a:off x="838200" y="1175335"/>
            <a:ext cx="4654339" cy="2495971"/>
          </a:xfrm>
        </p:spPr>
        <p:txBody>
          <a:bodyPr vert="horz" lIns="91440" tIns="45720" rIns="91440" bIns="45720" rtlCol="0" anchor="t">
            <a:normAutofit/>
          </a:bodyPr>
          <a:lstStyle/>
          <a:p>
            <a:r>
              <a:rPr lang="en-US" sz="4400" dirty="0">
                <a:latin typeface="Bierstadt Display" panose="020B0004020202020204" pitchFamily="34" charset="0"/>
              </a:rPr>
              <a:t>Exploratory Data Analysis</a:t>
            </a:r>
          </a:p>
        </p:txBody>
      </p:sp>
      <p:pic>
        <p:nvPicPr>
          <p:cNvPr id="12" name="Picture 11" descr="Pipette adding DNA sample to a petri dish">
            <a:extLst>
              <a:ext uri="{FF2B5EF4-FFF2-40B4-BE49-F238E27FC236}">
                <a16:creationId xmlns:a16="http://schemas.microsoft.com/office/drawing/2014/main" id="{98CBF262-93A7-09D8-AB24-D1104AF3F1F2}"/>
              </a:ext>
            </a:extLst>
          </p:cNvPr>
          <p:cNvPicPr>
            <a:picLocks noChangeAspect="1"/>
          </p:cNvPicPr>
          <p:nvPr/>
        </p:nvPicPr>
        <p:blipFill rotWithShape="1">
          <a:blip r:embed="rId2"/>
          <a:srcRect l="7844" r="31427"/>
          <a:stretch/>
        </p:blipFill>
        <p:spPr>
          <a:xfrm>
            <a:off x="6638988" y="-1"/>
            <a:ext cx="5553012" cy="6858001"/>
          </a:xfrm>
          <a:prstGeom prst="rect">
            <a:avLst/>
          </a:prstGeom>
        </p:spPr>
      </p:pic>
      <p:grpSp>
        <p:nvGrpSpPr>
          <p:cNvPr id="16" name="Group 15">
            <a:extLst>
              <a:ext uri="{FF2B5EF4-FFF2-40B4-BE49-F238E27FC236}">
                <a16:creationId xmlns:a16="http://schemas.microsoft.com/office/drawing/2014/main" id="{F2C2385A-6F3A-07EF-D18E-AA9E680CE4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17" name="Rectangle 16">
              <a:extLst>
                <a:ext uri="{FF2B5EF4-FFF2-40B4-BE49-F238E27FC236}">
                  <a16:creationId xmlns:a16="http://schemas.microsoft.com/office/drawing/2014/main" id="{6794B55E-EB5A-B230-96EA-54C8AEB19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F58827A-DDAE-A009-92D2-4F4452814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624999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0E8CA-2379-2C10-0FEB-17DAFFD25296}"/>
              </a:ext>
            </a:extLst>
          </p:cNvPr>
          <p:cNvSpPr>
            <a:spLocks noGrp="1"/>
          </p:cNvSpPr>
          <p:nvPr>
            <p:ph type="title"/>
          </p:nvPr>
        </p:nvSpPr>
        <p:spPr>
          <a:xfrm>
            <a:off x="533400" y="380283"/>
            <a:ext cx="10515600" cy="775417"/>
          </a:xfrm>
        </p:spPr>
        <p:txBody>
          <a:bodyPr>
            <a:normAutofit/>
          </a:bodyPr>
          <a:lstStyle/>
          <a:p>
            <a:r>
              <a:rPr lang="en-US" dirty="0">
                <a:latin typeface="Bierstadt Display" panose="020B0004020202020204" pitchFamily="34" charset="0"/>
              </a:rPr>
              <a:t>Dataset Statistics</a:t>
            </a:r>
          </a:p>
        </p:txBody>
      </p:sp>
      <p:graphicFrame>
        <p:nvGraphicFramePr>
          <p:cNvPr id="5" name="Table 4">
            <a:extLst>
              <a:ext uri="{FF2B5EF4-FFF2-40B4-BE49-F238E27FC236}">
                <a16:creationId xmlns:a16="http://schemas.microsoft.com/office/drawing/2014/main" id="{B0ED874C-1B29-234E-D595-18E6800C12C7}"/>
              </a:ext>
            </a:extLst>
          </p:cNvPr>
          <p:cNvGraphicFramePr>
            <a:graphicFrameLocks noGrp="1"/>
          </p:cNvGraphicFramePr>
          <p:nvPr>
            <p:extLst>
              <p:ext uri="{D42A27DB-BD31-4B8C-83A1-F6EECF244321}">
                <p14:modId xmlns:p14="http://schemas.microsoft.com/office/powerpoint/2010/main" val="2454084671"/>
              </p:ext>
            </p:extLst>
          </p:nvPr>
        </p:nvGraphicFramePr>
        <p:xfrm>
          <a:off x="533400" y="1415459"/>
          <a:ext cx="11120932" cy="4500880"/>
        </p:xfrm>
        <a:graphic>
          <a:graphicData uri="http://schemas.openxmlformats.org/drawingml/2006/table">
            <a:tbl>
              <a:tblPr firstRow="1" bandRow="1">
                <a:tableStyleId>{2D5ABB26-0587-4C30-8999-92F81FD0307C}</a:tableStyleId>
              </a:tblPr>
              <a:tblGrid>
                <a:gridCol w="3450336">
                  <a:extLst>
                    <a:ext uri="{9D8B030D-6E8A-4147-A177-3AD203B41FA5}">
                      <a16:colId xmlns:a16="http://schemas.microsoft.com/office/drawing/2014/main" val="2353741304"/>
                    </a:ext>
                  </a:extLst>
                </a:gridCol>
                <a:gridCol w="1322388">
                  <a:extLst>
                    <a:ext uri="{9D8B030D-6E8A-4147-A177-3AD203B41FA5}">
                      <a16:colId xmlns:a16="http://schemas.microsoft.com/office/drawing/2014/main" val="83476918"/>
                    </a:ext>
                  </a:extLst>
                </a:gridCol>
                <a:gridCol w="1198563">
                  <a:extLst>
                    <a:ext uri="{9D8B030D-6E8A-4147-A177-3AD203B41FA5}">
                      <a16:colId xmlns:a16="http://schemas.microsoft.com/office/drawing/2014/main" val="2104045789"/>
                    </a:ext>
                  </a:extLst>
                </a:gridCol>
                <a:gridCol w="1029929">
                  <a:extLst>
                    <a:ext uri="{9D8B030D-6E8A-4147-A177-3AD203B41FA5}">
                      <a16:colId xmlns:a16="http://schemas.microsoft.com/office/drawing/2014/main" val="3544193922"/>
                    </a:ext>
                  </a:extLst>
                </a:gridCol>
                <a:gridCol w="1029929">
                  <a:extLst>
                    <a:ext uri="{9D8B030D-6E8A-4147-A177-3AD203B41FA5}">
                      <a16:colId xmlns:a16="http://schemas.microsoft.com/office/drawing/2014/main" val="3614134050"/>
                    </a:ext>
                  </a:extLst>
                </a:gridCol>
                <a:gridCol w="1029929">
                  <a:extLst>
                    <a:ext uri="{9D8B030D-6E8A-4147-A177-3AD203B41FA5}">
                      <a16:colId xmlns:a16="http://schemas.microsoft.com/office/drawing/2014/main" val="1999883918"/>
                    </a:ext>
                  </a:extLst>
                </a:gridCol>
                <a:gridCol w="1029929">
                  <a:extLst>
                    <a:ext uri="{9D8B030D-6E8A-4147-A177-3AD203B41FA5}">
                      <a16:colId xmlns:a16="http://schemas.microsoft.com/office/drawing/2014/main" val="2281161663"/>
                    </a:ext>
                  </a:extLst>
                </a:gridCol>
                <a:gridCol w="1029929">
                  <a:extLst>
                    <a:ext uri="{9D8B030D-6E8A-4147-A177-3AD203B41FA5}">
                      <a16:colId xmlns:a16="http://schemas.microsoft.com/office/drawing/2014/main" val="308434612"/>
                    </a:ext>
                  </a:extLst>
                </a:gridCol>
              </a:tblGrid>
              <a:tr h="295550">
                <a:tc>
                  <a:txBody>
                    <a:bodyPr/>
                    <a:lstStyle/>
                    <a:p>
                      <a:pPr algn="l"/>
                      <a:r>
                        <a:rPr lang="en-US" sz="1800" b="1" dirty="0">
                          <a:latin typeface="Bierstadt Display" panose="020B0004020202020204" pitchFamily="34" charset="0"/>
                        </a:rPr>
                        <a:t>N = 2,126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800" b="1" dirty="0">
                          <a:effectLst/>
                          <a:latin typeface="Bierstadt Display" panose="020B0004020202020204" pitchFamily="34" charset="0"/>
                        </a:rPr>
                        <a:t>Mean</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800" b="1" dirty="0">
                          <a:effectLst/>
                          <a:latin typeface="Bierstadt Display" panose="020B0004020202020204" pitchFamily="34" charset="0"/>
                        </a:rPr>
                        <a:t>Std</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800" b="1" dirty="0">
                          <a:effectLst/>
                          <a:latin typeface="Bierstadt Display" panose="020B0004020202020204" pitchFamily="34" charset="0"/>
                        </a:rPr>
                        <a:t>Min</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800" b="1" dirty="0">
                          <a:effectLst/>
                          <a:latin typeface="Bierstadt Display" panose="020B0004020202020204" pitchFamily="34" charset="0"/>
                        </a:rPr>
                        <a:t>25%</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800" b="1" dirty="0">
                          <a:effectLst/>
                          <a:latin typeface="Bierstadt Display" panose="020B0004020202020204" pitchFamily="34" charset="0"/>
                        </a:rPr>
                        <a:t>50%</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800" b="1" dirty="0">
                          <a:effectLst/>
                          <a:latin typeface="Bierstadt Display" panose="020B0004020202020204" pitchFamily="34" charset="0"/>
                        </a:rPr>
                        <a:t>75%</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800" b="1" dirty="0">
                          <a:effectLst/>
                          <a:latin typeface="Bierstadt Display" panose="020B0004020202020204" pitchFamily="34" charset="0"/>
                        </a:rPr>
                        <a:t>Max</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78778579"/>
                  </a:ext>
                </a:extLst>
              </a:tr>
              <a:tr h="295550">
                <a:tc>
                  <a:txBody>
                    <a:bodyPr/>
                    <a:lstStyle/>
                    <a:p>
                      <a:pPr algn="l"/>
                      <a:r>
                        <a:rPr lang="en-US" sz="1800" b="0" kern="1200" dirty="0">
                          <a:solidFill>
                            <a:schemeClr val="dk1"/>
                          </a:solidFill>
                          <a:effectLst/>
                          <a:latin typeface="Bierstadt Display" panose="020B0004020202020204" pitchFamily="34" charset="0"/>
                        </a:rPr>
                        <a:t>Baseline value</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133.303857</a:t>
                      </a:r>
                    </a:p>
                  </a:txBody>
                  <a:tcPr marL="50800" marR="50800" marT="25400" marB="25400"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9.840844</a:t>
                      </a:r>
                    </a:p>
                  </a:txBody>
                  <a:tcPr marL="50800" marR="50800" marT="25400" marB="2540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106.0</a:t>
                      </a:r>
                    </a:p>
                  </a:txBody>
                  <a:tcPr marL="50800" marR="50800" marT="25400" marB="2540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126.000</a:t>
                      </a:r>
                    </a:p>
                  </a:txBody>
                  <a:tcPr marL="50800" marR="50800" marT="25400" marB="2540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133.000</a:t>
                      </a:r>
                    </a:p>
                  </a:txBody>
                  <a:tcPr marL="50800" marR="50800" marT="25400" marB="2540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140.000</a:t>
                      </a:r>
                    </a:p>
                  </a:txBody>
                  <a:tcPr marL="50800" marR="50800" marT="25400" marB="2540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160.000</a:t>
                      </a:r>
                    </a:p>
                  </a:txBody>
                  <a:tcPr marL="50800" marR="50800" marT="25400" marB="2540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305160034"/>
                  </a:ext>
                </a:extLst>
              </a:tr>
              <a:tr h="295550">
                <a:tc>
                  <a:txBody>
                    <a:bodyPr/>
                    <a:lstStyle/>
                    <a:p>
                      <a:pPr algn="l"/>
                      <a:r>
                        <a:rPr lang="en-US" sz="1800" b="0" kern="1200" dirty="0">
                          <a:solidFill>
                            <a:schemeClr val="dk1"/>
                          </a:solidFill>
                          <a:effectLst/>
                          <a:latin typeface="Bierstadt Display" panose="020B0004020202020204" pitchFamily="34" charset="0"/>
                        </a:rPr>
                        <a:t>Accelerations</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0.003178</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0.003866</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0.002</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0.006</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0.019</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694541905"/>
                  </a:ext>
                </a:extLst>
              </a:tr>
              <a:tr h="295550">
                <a:tc>
                  <a:txBody>
                    <a:bodyPr/>
                    <a:lstStyle/>
                    <a:p>
                      <a:pPr algn="l" fontAlgn="ctr"/>
                      <a:r>
                        <a:rPr lang="en-US" b="0" dirty="0">
                          <a:effectLst/>
                          <a:latin typeface="Bierstadt Display" panose="020B0004020202020204" pitchFamily="34" charset="0"/>
                        </a:rPr>
                        <a:t>Fetal movement</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0.009481</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0.046666</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0.003</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0.481</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32311130"/>
                  </a:ext>
                </a:extLst>
              </a:tr>
              <a:tr h="295550">
                <a:tc>
                  <a:txBody>
                    <a:bodyPr/>
                    <a:lstStyle/>
                    <a:p>
                      <a:pPr algn="l"/>
                      <a:r>
                        <a:rPr lang="en-US" sz="1800" b="0" kern="1200" dirty="0">
                          <a:solidFill>
                            <a:schemeClr val="dk1"/>
                          </a:solidFill>
                          <a:effectLst/>
                          <a:latin typeface="Bierstadt Display" panose="020B0004020202020204" pitchFamily="34" charset="0"/>
                        </a:rPr>
                        <a:t>Uterine contractions</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0.004366</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0.002946</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0.002</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0.004</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0.007</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0.015</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084841566"/>
                  </a:ext>
                </a:extLst>
              </a:tr>
              <a:tr h="295550">
                <a:tc>
                  <a:txBody>
                    <a:bodyPr/>
                    <a:lstStyle/>
                    <a:p>
                      <a:pPr algn="l"/>
                      <a:r>
                        <a:rPr lang="en-US" sz="1800" b="0" kern="1200" dirty="0">
                          <a:solidFill>
                            <a:schemeClr val="dk1"/>
                          </a:solidFill>
                          <a:effectLst/>
                          <a:latin typeface="Bierstadt Display" panose="020B0004020202020204" pitchFamily="34" charset="0"/>
                        </a:rPr>
                        <a:t>Light decelerations</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0.001889</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0.002960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0.003</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0.015</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845829963"/>
                  </a:ext>
                </a:extLst>
              </a:tr>
              <a:tr h="295550">
                <a:tc>
                  <a:txBody>
                    <a:bodyPr/>
                    <a:lstStyle/>
                    <a:p>
                      <a:pPr algn="l" fontAlgn="ctr"/>
                      <a:r>
                        <a:rPr lang="en-US" b="0" dirty="0">
                          <a:effectLst/>
                          <a:latin typeface="Bierstadt Display" panose="020B0004020202020204" pitchFamily="34" charset="0"/>
                        </a:rPr>
                        <a:t>Severe decelerations</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0.000003</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0.000057</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0.001</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873752264"/>
                  </a:ext>
                </a:extLst>
              </a:tr>
              <a:tr h="295550">
                <a:tc>
                  <a:txBody>
                    <a:bodyPr/>
                    <a:lstStyle/>
                    <a:p>
                      <a:pPr algn="l"/>
                      <a:r>
                        <a:rPr lang="en-US" sz="1800" b="0" kern="1200" dirty="0">
                          <a:solidFill>
                            <a:schemeClr val="dk1"/>
                          </a:solidFill>
                          <a:effectLst/>
                          <a:latin typeface="Bierstadt Display" panose="020B0004020202020204" pitchFamily="34" charset="0"/>
                        </a:rPr>
                        <a:t>Prolongued decelerations</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0.000159</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0.000590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0.005</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856612875"/>
                  </a:ext>
                </a:extLst>
              </a:tr>
              <a:tr h="295550">
                <a:tc>
                  <a:txBody>
                    <a:bodyPr/>
                    <a:lstStyle/>
                    <a:p>
                      <a:pPr algn="l" fontAlgn="ctr"/>
                      <a:r>
                        <a:rPr lang="en-US" b="0" dirty="0">
                          <a:effectLst/>
                          <a:latin typeface="Bierstadt Display" panose="020B0004020202020204" pitchFamily="34" charset="0"/>
                        </a:rPr>
                        <a:t>Abnormal short term variability</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46.990122</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17.192814</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12.0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32.000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49.000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61.000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87.000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200836607"/>
                  </a:ext>
                </a:extLst>
              </a:tr>
              <a:tr h="295550">
                <a:tc>
                  <a:txBody>
                    <a:bodyPr/>
                    <a:lstStyle/>
                    <a:p>
                      <a:pPr algn="l"/>
                      <a:r>
                        <a:rPr lang="en-GB" sz="1800" b="0" kern="1200" dirty="0">
                          <a:solidFill>
                            <a:schemeClr val="dk1"/>
                          </a:solidFill>
                          <a:effectLst/>
                          <a:latin typeface="Bierstadt Display" panose="020B0004020202020204" pitchFamily="34" charset="0"/>
                        </a:rPr>
                        <a:t>Mean value of short term variability</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1.332785</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0.883241</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0.2</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0.700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1.200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1.700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7.000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09308856"/>
                  </a:ext>
                </a:extLst>
              </a:tr>
              <a:tr h="295550">
                <a:tc>
                  <a:txBody>
                    <a:bodyPr/>
                    <a:lstStyle/>
                    <a:p>
                      <a:pPr algn="l"/>
                      <a:r>
                        <a:rPr lang="en-GB" sz="1800" b="0" kern="1200" dirty="0">
                          <a:solidFill>
                            <a:schemeClr val="dk1"/>
                          </a:solidFill>
                          <a:effectLst/>
                          <a:latin typeface="Bierstadt Display" panose="020B0004020202020204" pitchFamily="34" charset="0"/>
                        </a:rPr>
                        <a:t>Percentage of time with abnormal </a:t>
                      </a:r>
                    </a:p>
                    <a:p>
                      <a:pPr algn="l"/>
                      <a:r>
                        <a:rPr lang="en-GB" sz="1800" b="0" kern="1200" dirty="0">
                          <a:solidFill>
                            <a:schemeClr val="dk1"/>
                          </a:solidFill>
                          <a:effectLst/>
                          <a:latin typeface="Bierstadt Display" panose="020B0004020202020204" pitchFamily="34" charset="0"/>
                        </a:rPr>
                        <a:t>long term variability</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9.846660</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18.396880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11.000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91.000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279462932"/>
                  </a:ext>
                </a:extLst>
              </a:tr>
              <a:tr h="295550">
                <a:tc>
                  <a:txBody>
                    <a:bodyPr/>
                    <a:lstStyle/>
                    <a:p>
                      <a:pPr algn="l" fontAlgn="ctr"/>
                      <a:r>
                        <a:rPr lang="en-GB" b="0" dirty="0">
                          <a:effectLst/>
                          <a:latin typeface="Bierstadt Display" panose="020B0004020202020204" pitchFamily="34" charset="0"/>
                        </a:rPr>
                        <a:t>Mean value of long term variability</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8.187629</a:t>
                      </a:r>
                    </a:p>
                  </a:txBody>
                  <a:tcPr marL="50800" marR="50800" marT="25400" marB="25400" anchor="ctr">
                    <a:lnL w="12700" cap="flat" cmpd="sng" algn="ctr">
                      <a:solidFill>
                        <a:schemeClr val="tx1"/>
                      </a:solid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5.628247</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4.600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7.400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a:effectLst/>
                          <a:latin typeface="Bierstadt Display" panose="020B0004020202020204" pitchFamily="34" charset="0"/>
                        </a:rPr>
                        <a:t>10.800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800" dirty="0">
                          <a:effectLst/>
                          <a:latin typeface="Bierstadt Display" panose="020B0004020202020204" pitchFamily="34" charset="0"/>
                        </a:rPr>
                        <a:t>50.700</a:t>
                      </a:r>
                    </a:p>
                  </a:txBody>
                  <a:tcPr marL="50800" marR="50800" marT="25400" marB="254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783900265"/>
                  </a:ext>
                </a:extLst>
              </a:tr>
            </a:tbl>
          </a:graphicData>
        </a:graphic>
      </p:graphicFrame>
    </p:spTree>
    <p:extLst>
      <p:ext uri="{BB962C8B-B14F-4D97-AF65-F5344CB8AC3E}">
        <p14:creationId xmlns:p14="http://schemas.microsoft.com/office/powerpoint/2010/main" val="3418674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35885-C1D9-EF44-960E-5DC9355982DD}"/>
              </a:ext>
            </a:extLst>
          </p:cNvPr>
          <p:cNvSpPr>
            <a:spLocks noGrp="1"/>
          </p:cNvSpPr>
          <p:nvPr>
            <p:ph type="title"/>
          </p:nvPr>
        </p:nvSpPr>
        <p:spPr>
          <a:xfrm>
            <a:off x="838200" y="365125"/>
            <a:ext cx="10515600" cy="765175"/>
          </a:xfrm>
        </p:spPr>
        <p:txBody>
          <a:bodyPr/>
          <a:lstStyle/>
          <a:p>
            <a:r>
              <a:rPr lang="en-US" dirty="0">
                <a:latin typeface="Bierstadt Display" panose="020B0004020202020204" pitchFamily="34" charset="0"/>
              </a:rPr>
              <a:t>Dataset Statistics Continued</a:t>
            </a:r>
            <a:endParaRPr lang="en-US" dirty="0"/>
          </a:p>
        </p:txBody>
      </p:sp>
      <p:graphicFrame>
        <p:nvGraphicFramePr>
          <p:cNvPr id="3" name="Table 2">
            <a:extLst>
              <a:ext uri="{FF2B5EF4-FFF2-40B4-BE49-F238E27FC236}">
                <a16:creationId xmlns:a16="http://schemas.microsoft.com/office/drawing/2014/main" id="{F87CA027-45F4-8F7F-69F6-BC2C0A2BDACD}"/>
              </a:ext>
            </a:extLst>
          </p:cNvPr>
          <p:cNvGraphicFramePr>
            <a:graphicFrameLocks noGrp="1"/>
          </p:cNvGraphicFramePr>
          <p:nvPr>
            <p:extLst>
              <p:ext uri="{D42A27DB-BD31-4B8C-83A1-F6EECF244321}">
                <p14:modId xmlns:p14="http://schemas.microsoft.com/office/powerpoint/2010/main" val="1194596873"/>
              </p:ext>
            </p:extLst>
          </p:nvPr>
        </p:nvGraphicFramePr>
        <p:xfrm>
          <a:off x="824217" y="1508125"/>
          <a:ext cx="10501617" cy="4622800"/>
        </p:xfrm>
        <a:graphic>
          <a:graphicData uri="http://schemas.openxmlformats.org/drawingml/2006/table">
            <a:tbl>
              <a:tblPr firstRow="1" bandRow="1">
                <a:tableStyleId>{2D5ABB26-0587-4C30-8999-92F81FD0307C}</a:tableStyleId>
              </a:tblPr>
              <a:tblGrid>
                <a:gridCol w="2831021">
                  <a:extLst>
                    <a:ext uri="{9D8B030D-6E8A-4147-A177-3AD203B41FA5}">
                      <a16:colId xmlns:a16="http://schemas.microsoft.com/office/drawing/2014/main" val="1170522457"/>
                    </a:ext>
                  </a:extLst>
                </a:gridCol>
                <a:gridCol w="1322388">
                  <a:extLst>
                    <a:ext uri="{9D8B030D-6E8A-4147-A177-3AD203B41FA5}">
                      <a16:colId xmlns:a16="http://schemas.microsoft.com/office/drawing/2014/main" val="1114625704"/>
                    </a:ext>
                  </a:extLst>
                </a:gridCol>
                <a:gridCol w="1198563">
                  <a:extLst>
                    <a:ext uri="{9D8B030D-6E8A-4147-A177-3AD203B41FA5}">
                      <a16:colId xmlns:a16="http://schemas.microsoft.com/office/drawing/2014/main" val="3412011698"/>
                    </a:ext>
                  </a:extLst>
                </a:gridCol>
                <a:gridCol w="1029929">
                  <a:extLst>
                    <a:ext uri="{9D8B030D-6E8A-4147-A177-3AD203B41FA5}">
                      <a16:colId xmlns:a16="http://schemas.microsoft.com/office/drawing/2014/main" val="1080477662"/>
                    </a:ext>
                  </a:extLst>
                </a:gridCol>
                <a:gridCol w="1029929">
                  <a:extLst>
                    <a:ext uri="{9D8B030D-6E8A-4147-A177-3AD203B41FA5}">
                      <a16:colId xmlns:a16="http://schemas.microsoft.com/office/drawing/2014/main" val="2240517853"/>
                    </a:ext>
                  </a:extLst>
                </a:gridCol>
                <a:gridCol w="1029929">
                  <a:extLst>
                    <a:ext uri="{9D8B030D-6E8A-4147-A177-3AD203B41FA5}">
                      <a16:colId xmlns:a16="http://schemas.microsoft.com/office/drawing/2014/main" val="2517096430"/>
                    </a:ext>
                  </a:extLst>
                </a:gridCol>
                <a:gridCol w="1029929">
                  <a:extLst>
                    <a:ext uri="{9D8B030D-6E8A-4147-A177-3AD203B41FA5}">
                      <a16:colId xmlns:a16="http://schemas.microsoft.com/office/drawing/2014/main" val="1179794852"/>
                    </a:ext>
                  </a:extLst>
                </a:gridCol>
                <a:gridCol w="1029929">
                  <a:extLst>
                    <a:ext uri="{9D8B030D-6E8A-4147-A177-3AD203B41FA5}">
                      <a16:colId xmlns:a16="http://schemas.microsoft.com/office/drawing/2014/main" val="729935702"/>
                    </a:ext>
                  </a:extLst>
                </a:gridCol>
              </a:tblGrid>
              <a:tr h="295550">
                <a:tc>
                  <a:txBody>
                    <a:bodyPr/>
                    <a:lstStyle/>
                    <a:p>
                      <a:pPr algn="l"/>
                      <a:r>
                        <a:rPr lang="en-US" sz="1800" b="1" dirty="0">
                          <a:latin typeface="Bierstadt Display" panose="020B0004020202020204" pitchFamily="34" charset="0"/>
                        </a:rPr>
                        <a:t>N = 2,126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b="1" dirty="0">
                          <a:effectLst/>
                          <a:latin typeface="Bierstadt Display" panose="020B0004020202020204" pitchFamily="34" charset="0"/>
                        </a:rPr>
                        <a:t>Mean</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b="1" dirty="0">
                          <a:effectLst/>
                          <a:latin typeface="Bierstadt Display" panose="020B0004020202020204" pitchFamily="34" charset="0"/>
                        </a:rPr>
                        <a:t>Std</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b="1" dirty="0">
                          <a:effectLst/>
                          <a:latin typeface="Bierstadt Display" panose="020B0004020202020204" pitchFamily="34" charset="0"/>
                        </a:rPr>
                        <a:t>Min</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b="1" dirty="0">
                          <a:effectLst/>
                          <a:latin typeface="Bierstadt Display" panose="020B0004020202020204" pitchFamily="34" charset="0"/>
                        </a:rPr>
                        <a:t>25%</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b="1" dirty="0">
                          <a:effectLst/>
                          <a:latin typeface="Bierstadt Display" panose="020B0004020202020204" pitchFamily="34" charset="0"/>
                        </a:rPr>
                        <a:t>50%</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b="1" dirty="0">
                          <a:effectLst/>
                          <a:latin typeface="Bierstadt Display" panose="020B0004020202020204" pitchFamily="34" charset="0"/>
                        </a:rPr>
                        <a:t>75%</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ctr"/>
                      <a:r>
                        <a:rPr lang="en-US" sz="1800" b="1" dirty="0">
                          <a:effectLst/>
                          <a:latin typeface="Bierstadt Display" panose="020B0004020202020204" pitchFamily="34" charset="0"/>
                        </a:rPr>
                        <a:t>Max</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89604808"/>
                  </a:ext>
                </a:extLst>
              </a:tr>
              <a:tr h="295550">
                <a:tc>
                  <a:txBody>
                    <a:bodyPr/>
                    <a:lstStyle/>
                    <a:p>
                      <a:pPr algn="l"/>
                      <a:r>
                        <a:rPr lang="en-US" sz="1800" b="0" kern="1200" dirty="0">
                          <a:solidFill>
                            <a:schemeClr val="dk1"/>
                          </a:solidFill>
                          <a:effectLst/>
                          <a:latin typeface="Bierstadt Display" panose="020B0004020202020204" pitchFamily="34" charset="0"/>
                        </a:rPr>
                        <a:t>Histogram width</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70.445908</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38.955693</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3.0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37.000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67.500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100.000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180.000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361983203"/>
                  </a:ext>
                </a:extLst>
              </a:tr>
              <a:tr h="295550">
                <a:tc>
                  <a:txBody>
                    <a:bodyPr/>
                    <a:lstStyle/>
                    <a:p>
                      <a:pPr algn="l"/>
                      <a:r>
                        <a:rPr lang="en-US" sz="1800" b="0" kern="1200" dirty="0">
                          <a:solidFill>
                            <a:schemeClr val="dk1"/>
                          </a:solidFill>
                          <a:effectLst/>
                          <a:latin typeface="Bierstadt Display" panose="020B0004020202020204" pitchFamily="34" charset="0"/>
                        </a:rPr>
                        <a:t>Histogram min</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93.579492</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29.560212</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50.0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67.000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93.000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120.000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159.000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094694627"/>
                  </a:ext>
                </a:extLst>
              </a:tr>
              <a:tr h="295550">
                <a:tc>
                  <a:txBody>
                    <a:bodyPr/>
                    <a:lstStyle/>
                    <a:p>
                      <a:pPr algn="l"/>
                      <a:r>
                        <a:rPr lang="en-US" sz="1800" b="0" kern="1200" dirty="0">
                          <a:solidFill>
                            <a:schemeClr val="dk1"/>
                          </a:solidFill>
                          <a:effectLst/>
                          <a:latin typeface="Bierstadt Display" panose="020B0004020202020204" pitchFamily="34" charset="0"/>
                        </a:rPr>
                        <a:t>Histogram max</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164.025400</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17.944183</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122.0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152.000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162.000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174.000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238.000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4018837201"/>
                  </a:ext>
                </a:extLst>
              </a:tr>
              <a:tr h="295550">
                <a:tc>
                  <a:txBody>
                    <a:bodyPr/>
                    <a:lstStyle/>
                    <a:p>
                      <a:pPr algn="l"/>
                      <a:r>
                        <a:rPr lang="en-US" sz="1800" b="0" kern="1200" dirty="0">
                          <a:solidFill>
                            <a:schemeClr val="dk1"/>
                          </a:solidFill>
                          <a:effectLst/>
                          <a:latin typeface="Bierstadt Display" panose="020B0004020202020204" pitchFamily="34" charset="0"/>
                        </a:rPr>
                        <a:t>Histogram number of peaks</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4.068203</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2.949386</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2.000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3.000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6.000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18.000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878441765"/>
                  </a:ext>
                </a:extLst>
              </a:tr>
              <a:tr h="295550">
                <a:tc>
                  <a:txBody>
                    <a:bodyPr/>
                    <a:lstStyle/>
                    <a:p>
                      <a:pPr algn="l"/>
                      <a:r>
                        <a:rPr lang="en-US" sz="1800" b="0" kern="1200" dirty="0">
                          <a:solidFill>
                            <a:schemeClr val="dk1"/>
                          </a:solidFill>
                          <a:effectLst/>
                          <a:latin typeface="Bierstadt Display" panose="020B0004020202020204" pitchFamily="34" charset="0"/>
                        </a:rPr>
                        <a:t>Histogram number of zeroes</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0.323612</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0.706059</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0.000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0.000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0.000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10.000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463157176"/>
                  </a:ext>
                </a:extLst>
              </a:tr>
              <a:tr h="295550">
                <a:tc>
                  <a:txBody>
                    <a:bodyPr/>
                    <a:lstStyle/>
                    <a:p>
                      <a:pPr algn="l"/>
                      <a:r>
                        <a:rPr lang="en-US" sz="1800" b="0" kern="1200" dirty="0">
                          <a:solidFill>
                            <a:schemeClr val="dk1"/>
                          </a:solidFill>
                          <a:effectLst/>
                          <a:latin typeface="Bierstadt Display" panose="020B0004020202020204" pitchFamily="34" charset="0"/>
                        </a:rPr>
                        <a:t>Histogram mode</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137.452023</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16.381289</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60.0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129.000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139.000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148.000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187.000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143233813"/>
                  </a:ext>
                </a:extLst>
              </a:tr>
              <a:tr h="295550">
                <a:tc>
                  <a:txBody>
                    <a:bodyPr/>
                    <a:lstStyle/>
                    <a:p>
                      <a:pPr algn="l"/>
                      <a:r>
                        <a:rPr lang="en-US" sz="1800" b="0" kern="1200" dirty="0">
                          <a:solidFill>
                            <a:schemeClr val="dk1"/>
                          </a:solidFill>
                          <a:effectLst/>
                          <a:latin typeface="Bierstadt Display" panose="020B0004020202020204" pitchFamily="34" charset="0"/>
                        </a:rPr>
                        <a:t>Histogram mean</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134.610536</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15.593596</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73.0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125.000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136.000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145.000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182.000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522592580"/>
                  </a:ext>
                </a:extLst>
              </a:tr>
              <a:tr h="295550">
                <a:tc>
                  <a:txBody>
                    <a:bodyPr/>
                    <a:lstStyle/>
                    <a:p>
                      <a:pPr algn="l"/>
                      <a:r>
                        <a:rPr lang="en-US" sz="1800" b="0" kern="1200" dirty="0">
                          <a:solidFill>
                            <a:schemeClr val="dk1"/>
                          </a:solidFill>
                          <a:effectLst/>
                          <a:latin typeface="Bierstadt Display" panose="020B0004020202020204" pitchFamily="34" charset="0"/>
                        </a:rPr>
                        <a:t>Histogram median</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138.090310</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14.466589</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77.0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129.000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139.000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148.000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186.000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240051448"/>
                  </a:ext>
                </a:extLst>
              </a:tr>
              <a:tr h="295550">
                <a:tc>
                  <a:txBody>
                    <a:bodyPr/>
                    <a:lstStyle/>
                    <a:p>
                      <a:pPr algn="l"/>
                      <a:r>
                        <a:rPr lang="en-US" sz="1800" b="0" kern="1200" dirty="0">
                          <a:solidFill>
                            <a:schemeClr val="dk1"/>
                          </a:solidFill>
                          <a:effectLst/>
                          <a:latin typeface="Bierstadt Display" panose="020B0004020202020204" pitchFamily="34" charset="0"/>
                        </a:rPr>
                        <a:t>Histogram variance</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18.808090</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28.977636</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2.000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7.000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24.000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269.000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139673185"/>
                  </a:ext>
                </a:extLst>
              </a:tr>
              <a:tr h="0">
                <a:tc>
                  <a:txBody>
                    <a:bodyPr/>
                    <a:lstStyle/>
                    <a:p>
                      <a:pPr algn="l"/>
                      <a:r>
                        <a:rPr lang="en-US" sz="1800" b="0" kern="1200" dirty="0">
                          <a:solidFill>
                            <a:schemeClr val="dk1"/>
                          </a:solidFill>
                          <a:effectLst/>
                          <a:latin typeface="Bierstadt Display" panose="020B0004020202020204" pitchFamily="34" charset="0"/>
                        </a:rPr>
                        <a:t>Histogram tendency</a:t>
                      </a:r>
                      <a:endParaRPr lang="en-US" dirty="0">
                        <a:latin typeface="Bierstadt Display" panose="020B00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0.320320</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0.610829</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-1.0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0.000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a:effectLst/>
                          <a:latin typeface="Bierstadt Display" panose="020B0004020202020204" pitchFamily="34" charset="0"/>
                        </a:rPr>
                        <a:t>0.000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dirty="0">
                          <a:effectLst/>
                          <a:latin typeface="Bierstadt Display" panose="020B0004020202020204" pitchFamily="34" charset="0"/>
                        </a:rPr>
                        <a:t>1.000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492096764"/>
                  </a:ext>
                </a:extLst>
              </a:tr>
              <a:tr h="295550">
                <a:tc>
                  <a:txBody>
                    <a:bodyPr/>
                    <a:lstStyle/>
                    <a:p>
                      <a:pPr algn="l" fontAlgn="ctr"/>
                      <a:r>
                        <a:rPr lang="en-US" b="1" dirty="0">
                          <a:effectLst/>
                          <a:latin typeface="Bierstadt Display" panose="020B0004020202020204" pitchFamily="34" charset="0"/>
                        </a:rPr>
                        <a:t>Fetal health (Target Variable)</a:t>
                      </a:r>
                    </a:p>
                  </a:txBody>
                  <a:tcPr marL="50800" marR="508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effectLst/>
                          <a:latin typeface="Bierstadt Display" panose="020B0004020202020204" pitchFamily="34" charset="0"/>
                        </a:rPr>
                        <a:t>1.304327</a:t>
                      </a:r>
                    </a:p>
                  </a:txBody>
                  <a:tcPr marL="50800" marR="50800" marT="25400" marB="2540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b="1" dirty="0">
                          <a:effectLst/>
                          <a:latin typeface="Bierstadt Display" panose="020B0004020202020204" pitchFamily="34" charset="0"/>
                        </a:rPr>
                        <a:t>0.614377</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b="1" dirty="0">
                          <a:effectLst/>
                          <a:latin typeface="Bierstadt Display" panose="020B0004020202020204" pitchFamily="34" charset="0"/>
                        </a:rPr>
                        <a:t>1.0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b="1" dirty="0">
                          <a:effectLst/>
                          <a:latin typeface="Bierstadt Display" panose="020B0004020202020204" pitchFamily="34" charset="0"/>
                        </a:rPr>
                        <a:t>1.000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b="1" dirty="0">
                          <a:effectLst/>
                          <a:latin typeface="Bierstadt Display" panose="020B0004020202020204" pitchFamily="34" charset="0"/>
                        </a:rPr>
                        <a:t>1.000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b="1" dirty="0">
                          <a:effectLst/>
                          <a:latin typeface="Bierstadt Display" panose="020B0004020202020204" pitchFamily="34" charset="0"/>
                        </a:rPr>
                        <a:t>1.000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1800" b="1" dirty="0">
                          <a:effectLst/>
                          <a:latin typeface="Bierstadt Display" panose="020B0004020202020204" pitchFamily="34" charset="0"/>
                        </a:rPr>
                        <a:t>3.000</a:t>
                      </a:r>
                    </a:p>
                  </a:txBody>
                  <a:tcPr marL="50800" marR="50800" marT="25400" marB="2540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564684896"/>
                  </a:ext>
                </a:extLst>
              </a:tr>
            </a:tbl>
          </a:graphicData>
        </a:graphic>
      </p:graphicFrame>
    </p:spTree>
    <p:extLst>
      <p:ext uri="{BB962C8B-B14F-4D97-AF65-F5344CB8AC3E}">
        <p14:creationId xmlns:p14="http://schemas.microsoft.com/office/powerpoint/2010/main" val="618136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wall painted with an arrow and a dartboard">
            <a:extLst>
              <a:ext uri="{FF2B5EF4-FFF2-40B4-BE49-F238E27FC236}">
                <a16:creationId xmlns:a16="http://schemas.microsoft.com/office/drawing/2014/main" id="{8C041198-5F1F-02AE-BD21-EAB6BD334FEC}"/>
              </a:ext>
            </a:extLst>
          </p:cNvPr>
          <p:cNvPicPr>
            <a:picLocks noChangeAspect="1"/>
          </p:cNvPicPr>
          <p:nvPr/>
        </p:nvPicPr>
        <p:blipFill rotWithShape="1">
          <a:blip r:embed="rId2">
            <a:alphaModFix amt="40000"/>
          </a:blip>
          <a:srcRect t="10273" b="11055"/>
          <a:stretch/>
        </p:blipFill>
        <p:spPr>
          <a:xfrm>
            <a:off x="20" y="10"/>
            <a:ext cx="12191980" cy="6857990"/>
          </a:xfrm>
          <a:prstGeom prst="rect">
            <a:avLst/>
          </a:prstGeom>
        </p:spPr>
      </p:pic>
      <p:sp>
        <p:nvSpPr>
          <p:cNvPr id="2" name="Title 1">
            <a:extLst>
              <a:ext uri="{FF2B5EF4-FFF2-40B4-BE49-F238E27FC236}">
                <a16:creationId xmlns:a16="http://schemas.microsoft.com/office/drawing/2014/main" id="{ED5CCA8B-C419-5BE7-1636-6A07F3CD8FF6}"/>
              </a:ext>
            </a:extLst>
          </p:cNvPr>
          <p:cNvSpPr>
            <a:spLocks noGrp="1"/>
          </p:cNvSpPr>
          <p:nvPr>
            <p:ph type="title"/>
          </p:nvPr>
        </p:nvSpPr>
        <p:spPr>
          <a:xfrm>
            <a:off x="965200" y="965200"/>
            <a:ext cx="10261600" cy="3564869"/>
          </a:xfrm>
        </p:spPr>
        <p:txBody>
          <a:bodyPr vert="horz" lIns="91440" tIns="45720" rIns="91440" bIns="45720" rtlCol="0" anchor="b">
            <a:normAutofit/>
          </a:bodyPr>
          <a:lstStyle/>
          <a:p>
            <a:r>
              <a:rPr lang="en-US" sz="8100" dirty="0">
                <a:ln w="22225">
                  <a:solidFill>
                    <a:schemeClr val="tx1"/>
                  </a:solidFill>
                  <a:miter lim="800000"/>
                </a:ln>
                <a:noFill/>
                <a:latin typeface="Bierstadt Display" panose="020B0004020202020204" pitchFamily="34" charset="0"/>
              </a:rPr>
              <a:t>What is the distribution of the target variable?</a:t>
            </a:r>
          </a:p>
        </p:txBody>
      </p:sp>
    </p:spTree>
    <p:extLst>
      <p:ext uri="{BB962C8B-B14F-4D97-AF65-F5344CB8AC3E}">
        <p14:creationId xmlns:p14="http://schemas.microsoft.com/office/powerpoint/2010/main" val="51166489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green red and yellow rectangles&#10;&#10;Description automatically generated">
            <a:extLst>
              <a:ext uri="{FF2B5EF4-FFF2-40B4-BE49-F238E27FC236}">
                <a16:creationId xmlns:a16="http://schemas.microsoft.com/office/drawing/2014/main" id="{27C43D85-F09B-F289-F8A7-6A7E06B0574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26443" y="239360"/>
            <a:ext cx="11729754" cy="6535066"/>
          </a:xfrm>
          <a:prstGeom prst="rect">
            <a:avLst/>
          </a:prstGeom>
        </p:spPr>
      </p:pic>
    </p:spTree>
    <p:extLst>
      <p:ext uri="{BB962C8B-B14F-4D97-AF65-F5344CB8AC3E}">
        <p14:creationId xmlns:p14="http://schemas.microsoft.com/office/powerpoint/2010/main" val="1963027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wall painted with an arrow and a dartboard">
            <a:extLst>
              <a:ext uri="{FF2B5EF4-FFF2-40B4-BE49-F238E27FC236}">
                <a16:creationId xmlns:a16="http://schemas.microsoft.com/office/drawing/2014/main" id="{E0C9B042-3FD6-9E5C-C29E-6556AC224DE5}"/>
              </a:ext>
            </a:extLst>
          </p:cNvPr>
          <p:cNvPicPr>
            <a:picLocks noChangeAspect="1"/>
          </p:cNvPicPr>
          <p:nvPr/>
        </p:nvPicPr>
        <p:blipFill rotWithShape="1">
          <a:blip r:embed="rId2">
            <a:alphaModFix amt="40000"/>
          </a:blip>
          <a:srcRect t="10194" b="11135"/>
          <a:stretch/>
        </p:blipFill>
        <p:spPr>
          <a:xfrm>
            <a:off x="20" y="10"/>
            <a:ext cx="12191980" cy="6857990"/>
          </a:xfrm>
          <a:prstGeom prst="rect">
            <a:avLst/>
          </a:prstGeom>
        </p:spPr>
      </p:pic>
      <p:sp>
        <p:nvSpPr>
          <p:cNvPr id="2" name="Title 1">
            <a:extLst>
              <a:ext uri="{FF2B5EF4-FFF2-40B4-BE49-F238E27FC236}">
                <a16:creationId xmlns:a16="http://schemas.microsoft.com/office/drawing/2014/main" id="{855970A0-FB8B-ACDE-02C5-3174F47001B3}"/>
              </a:ext>
            </a:extLst>
          </p:cNvPr>
          <p:cNvSpPr>
            <a:spLocks noGrp="1"/>
          </p:cNvSpPr>
          <p:nvPr>
            <p:ph type="title"/>
          </p:nvPr>
        </p:nvSpPr>
        <p:spPr>
          <a:xfrm>
            <a:off x="965200" y="965200"/>
            <a:ext cx="10261600" cy="3564869"/>
          </a:xfrm>
        </p:spPr>
        <p:txBody>
          <a:bodyPr vert="horz" lIns="91440" tIns="45720" rIns="91440" bIns="45720" rtlCol="0" anchor="b">
            <a:normAutofit/>
          </a:bodyPr>
          <a:lstStyle/>
          <a:p>
            <a:r>
              <a:rPr lang="en-US" sz="6300" dirty="0">
                <a:ln w="22225">
                  <a:solidFill>
                    <a:schemeClr val="tx1"/>
                  </a:solidFill>
                  <a:miter lim="800000"/>
                </a:ln>
                <a:noFill/>
                <a:latin typeface="Bierstadt Display" panose="020B0004020202020204" pitchFamily="34" charset="0"/>
              </a:rPr>
              <a:t>What is the relationship between the target variable and other variables?</a:t>
            </a:r>
          </a:p>
        </p:txBody>
      </p:sp>
    </p:spTree>
    <p:extLst>
      <p:ext uri="{BB962C8B-B14F-4D97-AF65-F5344CB8AC3E}">
        <p14:creationId xmlns:p14="http://schemas.microsoft.com/office/powerpoint/2010/main" val="768134602"/>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257</TotalTime>
  <Words>710</Words>
  <Application>Microsoft Office PowerPoint</Application>
  <PresentationFormat>Widescreen</PresentationFormat>
  <Paragraphs>254</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Bierstadt Display</vt:lpstr>
      <vt:lpstr>Calibri</vt:lpstr>
      <vt:lpstr>Calibri Light</vt:lpstr>
      <vt:lpstr>Office Theme</vt:lpstr>
      <vt:lpstr>Developing a fetal classifier.</vt:lpstr>
      <vt:lpstr>Objective</vt:lpstr>
      <vt:lpstr>Overview</vt:lpstr>
      <vt:lpstr>Exploratory Data Analysis</vt:lpstr>
      <vt:lpstr>Dataset Statistics</vt:lpstr>
      <vt:lpstr>Dataset Statistics Continued</vt:lpstr>
      <vt:lpstr>What is the distribution of the target variable?</vt:lpstr>
      <vt:lpstr>PowerPoint Presentation</vt:lpstr>
      <vt:lpstr>What is the relationship between the target variable and other variables?</vt:lpstr>
      <vt:lpstr>PowerPoint Presentation</vt:lpstr>
      <vt:lpstr>How does Fetal health change with respect to these variables?</vt:lpstr>
      <vt:lpstr>PowerPoint Presentation</vt:lpstr>
      <vt:lpstr>PowerPoint Presentation</vt:lpstr>
      <vt:lpstr>PowerPoint Presentation</vt:lpstr>
      <vt:lpstr>PowerPoint Presentation</vt:lpstr>
      <vt:lpstr>Data preprocessing and model building</vt:lpstr>
      <vt:lpstr>PowerPoint Presentation</vt:lpstr>
      <vt:lpstr>PowerPoint Presentation</vt:lpstr>
      <vt:lpstr>Choosing the best model</vt:lpstr>
      <vt:lpstr>PowerPoint Presentation</vt:lpstr>
      <vt:lpstr>Hyper-parameter tuning</vt:lpstr>
      <vt:lpstr>Results</vt:lpstr>
      <vt:lpstr>Classification Metrics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 fetal classifier.</dc:title>
  <dc:creator>ken imade</dc:creator>
  <cp:lastModifiedBy>ken imade</cp:lastModifiedBy>
  <cp:revision>7</cp:revision>
  <dcterms:created xsi:type="dcterms:W3CDTF">2023-12-20T17:51:38Z</dcterms:created>
  <dcterms:modified xsi:type="dcterms:W3CDTF">2023-12-21T11:31:15Z</dcterms:modified>
</cp:coreProperties>
</file>

<file path=docProps/thumbnail.jpeg>
</file>